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68" r:id="rId2"/>
    <p:sldId id="269" r:id="rId3"/>
    <p:sldId id="293" r:id="rId4"/>
    <p:sldId id="292" r:id="rId5"/>
    <p:sldId id="270" r:id="rId6"/>
    <p:sldId id="271" r:id="rId7"/>
    <p:sldId id="276" r:id="rId8"/>
    <p:sldId id="274" r:id="rId9"/>
    <p:sldId id="275" r:id="rId10"/>
    <p:sldId id="277" r:id="rId11"/>
    <p:sldId id="278" r:id="rId12"/>
    <p:sldId id="280" r:id="rId13"/>
    <p:sldId id="281" r:id="rId14"/>
    <p:sldId id="282" r:id="rId15"/>
    <p:sldId id="283" r:id="rId16"/>
    <p:sldId id="284" r:id="rId17"/>
    <p:sldId id="285" r:id="rId18"/>
    <p:sldId id="273" r:id="rId19"/>
    <p:sldId id="286" r:id="rId20"/>
    <p:sldId id="287" r:id="rId21"/>
    <p:sldId id="288" r:id="rId22"/>
    <p:sldId id="289" r:id="rId23"/>
    <p:sldId id="290" r:id="rId24"/>
    <p:sldId id="294"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20" d="100"/>
          <a:sy n="120"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309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9775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4364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4902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69182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2904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140684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453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13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517948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1667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2/20/2017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686732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gadoe.org/fine-ar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www.gadoe.org/fine-ar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4373217" cy="6844328"/>
          </a:xfrm>
          <a:prstGeom prst="rect">
            <a:avLst/>
          </a:prstGeom>
        </p:spPr>
      </p:pic>
      <p:pic>
        <p:nvPicPr>
          <p:cNvPr id="5" name="Content Placeholder 4"/>
          <p:cNvPicPr>
            <a:picLocks noGrp="1" noChangeAspect="1"/>
          </p:cNvPicPr>
          <p:nvPr>
            <p:ph sz="half" idx="1"/>
          </p:nvPr>
        </p:nvPicPr>
        <p:blipFill>
          <a:blip r:embed="rId3"/>
          <a:stretch>
            <a:fillRect/>
          </a:stretch>
        </p:blipFill>
        <p:spPr>
          <a:xfrm>
            <a:off x="7808181" y="-1"/>
            <a:ext cx="4383818" cy="6849173"/>
          </a:xfrm>
          <a:prstGeom prst="rect">
            <a:avLst/>
          </a:prstGeom>
        </p:spPr>
      </p:pic>
      <p:sp>
        <p:nvSpPr>
          <p:cNvPr id="6" name="Title 5"/>
          <p:cNvSpPr>
            <a:spLocks noGrp="1"/>
          </p:cNvSpPr>
          <p:nvPr>
            <p:ph type="title"/>
          </p:nvPr>
        </p:nvSpPr>
        <p:spPr>
          <a:xfrm>
            <a:off x="416537" y="2565689"/>
            <a:ext cx="10776982" cy="1187117"/>
          </a:xfrm>
        </p:spPr>
        <p:txBody>
          <a:bodyPr>
            <a:normAutofit fontScale="90000"/>
          </a:bodyPr>
          <a:lstStyle/>
          <a:p>
            <a:pPr algn="ctr"/>
            <a:r>
              <a:rPr lang="en-US" sz="7200" b="1" dirty="0" smtClean="0">
                <a:latin typeface="Times New Roman" panose="02020603050405020304" pitchFamily="18" charset="0"/>
                <a:cs typeface="Times New Roman" panose="02020603050405020304" pitchFamily="18" charset="0"/>
              </a:rPr>
              <a:t/>
            </a:r>
            <a:br>
              <a:rPr lang="en-US" sz="7200" b="1" dirty="0" smtClean="0">
                <a:latin typeface="Times New Roman" panose="02020603050405020304" pitchFamily="18" charset="0"/>
                <a:cs typeface="Times New Roman" panose="02020603050405020304" pitchFamily="18" charset="0"/>
              </a:rPr>
            </a:br>
            <a:r>
              <a:rPr lang="en-US" sz="7200" b="1" dirty="0" smtClean="0">
                <a:latin typeface="Times New Roman" panose="02020603050405020304" pitchFamily="18" charset="0"/>
                <a:cs typeface="Times New Roman" panose="02020603050405020304" pitchFamily="18" charset="0"/>
              </a:rPr>
              <a:t>Savannah Chatham County Public Schools</a:t>
            </a:r>
            <a:br>
              <a:rPr lang="en-US" sz="7200" b="1" dirty="0" smtClean="0">
                <a:latin typeface="Times New Roman" panose="02020603050405020304" pitchFamily="18" charset="0"/>
                <a:cs typeface="Times New Roman" panose="02020603050405020304" pitchFamily="18" charset="0"/>
              </a:rPr>
            </a:br>
            <a:r>
              <a:rPr lang="en-US" sz="7200" b="1" dirty="0">
                <a:latin typeface="Times New Roman" panose="02020603050405020304" pitchFamily="18" charset="0"/>
                <a:cs typeface="Times New Roman" panose="02020603050405020304" pitchFamily="18" charset="0"/>
              </a:rPr>
              <a:t/>
            </a:r>
            <a:br>
              <a:rPr lang="en-US" sz="7200" b="1" dirty="0">
                <a:latin typeface="Times New Roman" panose="02020603050405020304" pitchFamily="18" charset="0"/>
                <a:cs typeface="Times New Roman" panose="02020603050405020304" pitchFamily="18" charset="0"/>
              </a:rPr>
            </a:br>
            <a:r>
              <a:rPr lang="en-US" sz="7200" b="1" dirty="0" smtClean="0">
                <a:latin typeface="Times New Roman" panose="02020603050405020304" pitchFamily="18" charset="0"/>
                <a:cs typeface="Times New Roman" panose="02020603050405020304" pitchFamily="18" charset="0"/>
              </a:rPr>
              <a:t>Fine Arts Diploma </a:t>
            </a:r>
            <a:r>
              <a:rPr lang="en-US" sz="7200" b="1" dirty="0" smtClean="0">
                <a:latin typeface="Times New Roman" panose="02020603050405020304" pitchFamily="18" charset="0"/>
                <a:cs typeface="Times New Roman" panose="02020603050405020304" pitchFamily="18" charset="0"/>
              </a:rPr>
              <a:t>Seal</a:t>
            </a:r>
            <a:br>
              <a:rPr lang="en-US" sz="7200" b="1" dirty="0" smtClean="0">
                <a:latin typeface="Times New Roman" panose="02020603050405020304" pitchFamily="18" charset="0"/>
                <a:cs typeface="Times New Roman" panose="02020603050405020304" pitchFamily="18" charset="0"/>
              </a:rPr>
            </a:br>
            <a:r>
              <a:rPr lang="en-US" sz="7200" b="1" dirty="0" smtClean="0">
                <a:latin typeface="Times New Roman" panose="02020603050405020304" pitchFamily="18" charset="0"/>
                <a:cs typeface="Times New Roman" panose="02020603050405020304" pitchFamily="18" charset="0"/>
              </a:rPr>
              <a:t>FADS</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419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16133" y="0"/>
            <a:ext cx="4383820" cy="6849176"/>
          </a:xfrm>
          <a:prstGeom prst="rect">
            <a:avLst/>
          </a:prstGeom>
        </p:spPr>
      </p:pic>
      <p:pic>
        <p:nvPicPr>
          <p:cNvPr id="9" name="Picture 8"/>
          <p:cNvPicPr>
            <a:picLocks noChangeAspect="1"/>
          </p:cNvPicPr>
          <p:nvPr/>
        </p:nvPicPr>
        <p:blipFill>
          <a:blip r:embed="rId3"/>
          <a:stretch>
            <a:fillRect/>
          </a:stretch>
        </p:blipFill>
        <p:spPr>
          <a:xfrm>
            <a:off x="-7952" y="-47708"/>
            <a:ext cx="4373217" cy="6844328"/>
          </a:xfrm>
          <a:prstGeom prst="rect">
            <a:avLst/>
          </a:prstGeom>
        </p:spPr>
      </p:pic>
      <p:sp>
        <p:nvSpPr>
          <p:cNvPr id="4" name="Title 3"/>
          <p:cNvSpPr>
            <a:spLocks noGrp="1"/>
          </p:cNvSpPr>
          <p:nvPr>
            <p:ph type="title"/>
          </p:nvPr>
        </p:nvSpPr>
        <p:spPr>
          <a:xfrm>
            <a:off x="655320" y="419435"/>
            <a:ext cx="10515600" cy="1325563"/>
          </a:xfrm>
        </p:spPr>
        <p:txBody>
          <a:bodyPr>
            <a:noAutofit/>
          </a:bodyPr>
          <a:lstStyle/>
          <a:p>
            <a:pPr algn="ctr"/>
            <a:r>
              <a:rPr lang="en-US" sz="2400" b="1" dirty="0" smtClean="0">
                <a:latin typeface="Times New Roman" panose="02020603050405020304" pitchFamily="18" charset="0"/>
                <a:cs typeface="Times New Roman" panose="02020603050405020304" pitchFamily="18" charset="0"/>
              </a:rPr>
              <a:t>SCCPSS Approved </a:t>
            </a:r>
            <a:r>
              <a:rPr lang="en-US" sz="2400" b="1" dirty="0" smtClean="0">
                <a:latin typeface="Times New Roman" panose="02020603050405020304" pitchFamily="18" charset="0"/>
                <a:cs typeface="Times New Roman" panose="02020603050405020304" pitchFamily="18" charset="0"/>
              </a:rPr>
              <a:t>Courses for Visual Arts 3-D</a:t>
            </a:r>
            <a:r>
              <a:rPr lang="en-US" sz="1800" b="1" dirty="0" smtClean="0">
                <a:latin typeface="Times New Roman" panose="02020603050405020304" pitchFamily="18" charset="0"/>
                <a:cs typeface="Times New Roman" panose="02020603050405020304" pitchFamily="18" charset="0"/>
              </a:rPr>
              <a:t/>
            </a:r>
            <a:br>
              <a:rPr lang="en-US" sz="1800" b="1" dirty="0" smtClean="0">
                <a:latin typeface="Times New Roman" panose="02020603050405020304" pitchFamily="18" charset="0"/>
                <a:cs typeface="Times New Roman" panose="02020603050405020304" pitchFamily="18" charset="0"/>
              </a:rPr>
            </a:br>
            <a:r>
              <a:rPr lang="en-US" sz="1800" b="1" dirty="0"/>
              <a:t>Visual Art: 3D FOCUS PATHWAY</a:t>
            </a:r>
            <a:r>
              <a:rPr lang="en-US" sz="1800" dirty="0"/>
              <a:t/>
            </a:r>
            <a:br>
              <a:rPr lang="en-US" sz="1800" dirty="0"/>
            </a:br>
            <a:r>
              <a:rPr lang="en-US" sz="1800" dirty="0"/>
              <a:t>It is important to note that 3 classes are considered the minimum for a Visual Arts Pathway and that one of those classes must be at </a:t>
            </a:r>
            <a:r>
              <a:rPr lang="en-US" sz="1800" u="sng" dirty="0"/>
              <a:t>level 2</a:t>
            </a:r>
            <a:r>
              <a:rPr lang="en-US" sz="1800" dirty="0"/>
              <a:t> or higher. Students are encouraged to take additional courses in order to be college and career ready.</a:t>
            </a:r>
            <a:br>
              <a:rPr lang="en-US" sz="1800" dirty="0"/>
            </a:br>
            <a:endParaRPr lang="en-US" sz="18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442899" y="2008651"/>
            <a:ext cx="7680960" cy="4524315"/>
          </a:xfrm>
          <a:prstGeom prst="rect">
            <a:avLst/>
          </a:prstGeom>
        </p:spPr>
        <p:txBody>
          <a:bodyPr wrap="square" numCol="2">
            <a:spAutoFit/>
          </a:bodyPr>
          <a:lstStyle/>
          <a:p>
            <a:r>
              <a:rPr lang="en-US" b="1" u="sng" dirty="0"/>
              <a:t>Level One</a:t>
            </a:r>
            <a:endParaRPr lang="en-US" dirty="0"/>
          </a:p>
          <a:p>
            <a:r>
              <a:rPr lang="en-US" dirty="0"/>
              <a:t>50.02110 Visual Arts Comprehensive I </a:t>
            </a:r>
          </a:p>
          <a:p>
            <a:r>
              <a:rPr lang="en-US" dirty="0"/>
              <a:t> </a:t>
            </a:r>
            <a:r>
              <a:rPr lang="en-US" sz="1600" dirty="0"/>
              <a:t>(Required prerequisite for all Visual Art Pathways)</a:t>
            </a:r>
          </a:p>
          <a:p>
            <a:r>
              <a:rPr lang="en-US" dirty="0"/>
              <a:t> </a:t>
            </a:r>
          </a:p>
          <a:p>
            <a:r>
              <a:rPr lang="en-US" b="1" u="sng" dirty="0"/>
              <a:t>Levels Two and Three</a:t>
            </a:r>
            <a:endParaRPr lang="en-US" dirty="0"/>
          </a:p>
          <a:p>
            <a:r>
              <a:rPr lang="en-US" sz="1600" i="1" dirty="0"/>
              <a:t>Choose at minimum two courses from the strands below</a:t>
            </a:r>
            <a:endParaRPr lang="en-US" sz="1600" dirty="0"/>
          </a:p>
          <a:p>
            <a:r>
              <a:rPr lang="en-US" dirty="0"/>
              <a:t> </a:t>
            </a:r>
          </a:p>
          <a:p>
            <a:r>
              <a:rPr lang="en-US" dirty="0"/>
              <a:t>50.04110 Ceramics/Pottery I </a:t>
            </a:r>
          </a:p>
          <a:p>
            <a:r>
              <a:rPr lang="en-US" dirty="0"/>
              <a:t>50.04120 Ceramics/Pottery II     </a:t>
            </a:r>
          </a:p>
          <a:p>
            <a:r>
              <a:rPr lang="en-US" dirty="0"/>
              <a:t> </a:t>
            </a:r>
          </a:p>
          <a:p>
            <a:r>
              <a:rPr lang="en-US" dirty="0"/>
              <a:t>50.04210 Fibers I</a:t>
            </a:r>
          </a:p>
          <a:p>
            <a:r>
              <a:rPr lang="en-US" dirty="0"/>
              <a:t>50.04220 Fibers II</a:t>
            </a:r>
          </a:p>
          <a:p>
            <a:r>
              <a:rPr lang="en-US" dirty="0"/>
              <a:t> </a:t>
            </a:r>
          </a:p>
          <a:p>
            <a:r>
              <a:rPr lang="en-US" dirty="0"/>
              <a:t>50.06110 Sculpture I    </a:t>
            </a:r>
          </a:p>
          <a:p>
            <a:r>
              <a:rPr lang="en-US" dirty="0"/>
              <a:t>50.06120 Sculpture </a:t>
            </a:r>
            <a:r>
              <a:rPr lang="en-US" dirty="0" smtClean="0"/>
              <a:t>II</a:t>
            </a:r>
          </a:p>
          <a:p>
            <a:endParaRPr lang="en-US" dirty="0" smtClean="0"/>
          </a:p>
          <a:p>
            <a:r>
              <a:rPr lang="en-US" dirty="0"/>
              <a:t>50.09110 Art History and Criticism I</a:t>
            </a:r>
          </a:p>
          <a:p>
            <a:r>
              <a:rPr lang="en-US" dirty="0"/>
              <a:t>50.09120 Art History and Criticism II</a:t>
            </a:r>
          </a:p>
          <a:p>
            <a:r>
              <a:rPr lang="en-US" dirty="0" smtClean="0"/>
              <a:t> </a:t>
            </a:r>
          </a:p>
          <a:p>
            <a:r>
              <a:rPr lang="en-US" dirty="0"/>
              <a:t>50.28140 AP Studio Art: 3D Design Portfolio </a:t>
            </a:r>
            <a:endParaRPr lang="en-US" dirty="0" smtClean="0"/>
          </a:p>
          <a:p>
            <a:endParaRPr lang="en-US" dirty="0" smtClean="0"/>
          </a:p>
          <a:p>
            <a:r>
              <a:rPr lang="en-US" dirty="0"/>
              <a:t>50.04400 IB Visual Art Standard Level </a:t>
            </a:r>
          </a:p>
          <a:p>
            <a:r>
              <a:rPr lang="en-US" dirty="0"/>
              <a:t>50.04500 IB Visual Art High Level</a:t>
            </a:r>
          </a:p>
          <a:p>
            <a:endParaRPr lang="en-US" dirty="0"/>
          </a:p>
          <a:p>
            <a:r>
              <a:rPr lang="en-US" dirty="0" smtClean="0"/>
              <a:t>   </a:t>
            </a:r>
            <a:endParaRPr lang="en-US" dirty="0"/>
          </a:p>
          <a:p>
            <a:pPr>
              <a:spcBef>
                <a:spcPts val="200"/>
              </a:spcBef>
            </a:pPr>
            <a:endParaRPr lang="en-US" dirty="0" smtClean="0">
              <a:latin typeface="Arial" panose="020B0604020202020204" pitchFamily="34" charset="0"/>
              <a:ea typeface="Times New Roman" panose="02020603050405020304" pitchFamily="18" charset="0"/>
              <a:cs typeface="Arial" panose="020B0604020202020204" pitchFamily="34" charset="0"/>
            </a:endParaRPr>
          </a:p>
          <a:p>
            <a:pPr>
              <a:spcBef>
                <a:spcPts val="200"/>
              </a:spcBef>
            </a:pP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540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7952" y="-47708"/>
            <a:ext cx="4373217" cy="6844328"/>
          </a:xfrm>
          <a:prstGeom prst="rect">
            <a:avLst/>
          </a:prstGeom>
        </p:spPr>
      </p:pic>
      <p:sp>
        <p:nvSpPr>
          <p:cNvPr id="4" name="Title 3"/>
          <p:cNvSpPr>
            <a:spLocks noGrp="1"/>
          </p:cNvSpPr>
          <p:nvPr>
            <p:ph type="title"/>
          </p:nvPr>
        </p:nvSpPr>
        <p:spPr/>
        <p:txBody>
          <a:bodyPr>
            <a:noAutofit/>
          </a:bodyPr>
          <a:lstStyle/>
          <a:p>
            <a:pPr algn="ctr"/>
            <a:r>
              <a:rPr lang="en-US" sz="2800" b="1" dirty="0" smtClean="0">
                <a:latin typeface="Times New Roman" panose="02020603050405020304" pitchFamily="18" charset="0"/>
                <a:cs typeface="Times New Roman" panose="02020603050405020304" pitchFamily="18" charset="0"/>
              </a:rPr>
              <a:t>SCCPSS </a:t>
            </a:r>
            <a:r>
              <a:rPr lang="en-US" sz="2800" b="1" dirty="0" smtClean="0">
                <a:latin typeface="Times New Roman" panose="02020603050405020304" pitchFamily="18" charset="0"/>
                <a:cs typeface="Times New Roman" panose="02020603050405020304" pitchFamily="18" charset="0"/>
              </a:rPr>
              <a:t>Approved </a:t>
            </a:r>
            <a:r>
              <a:rPr lang="en-US" sz="2800" b="1" dirty="0" smtClean="0">
                <a:latin typeface="Times New Roman" panose="02020603050405020304" pitchFamily="18" charset="0"/>
                <a:cs typeface="Times New Roman" panose="02020603050405020304" pitchFamily="18" charset="0"/>
              </a:rPr>
              <a:t>Courses for Visual Arts Comprehensive</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t>Visual Art: COMPREHENSIVE FOCUS PATHWAY</a:t>
            </a:r>
            <a:r>
              <a:rPr lang="en-US" sz="2000" dirty="0"/>
              <a:t/>
            </a:r>
            <a:br>
              <a:rPr lang="en-US" sz="2000" dirty="0"/>
            </a:br>
            <a:r>
              <a:rPr lang="en-US" sz="2000" dirty="0"/>
              <a:t>It is important to note that 3 classes are considered the minimum for a Pathway and that one of those classes must be at </a:t>
            </a:r>
            <a:r>
              <a:rPr lang="en-US" sz="2000" u="sng" dirty="0"/>
              <a:t>level 2</a:t>
            </a:r>
            <a:r>
              <a:rPr lang="en-US" sz="2000" dirty="0"/>
              <a:t> or higher. Students are encouraged to take additional courses in order to be college and career ready.</a:t>
            </a:r>
            <a:br>
              <a:rPr lang="en-US" sz="2000" dirty="0"/>
            </a:br>
            <a:endParaRPr lang="en-US" sz="2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1804947"/>
            <a:ext cx="9403080" cy="6093976"/>
          </a:xfrm>
          <a:prstGeom prst="rect">
            <a:avLst/>
          </a:prstGeom>
        </p:spPr>
        <p:txBody>
          <a:bodyPr wrap="square" numCol="2">
            <a:spAutoFit/>
          </a:bodyPr>
          <a:lstStyle/>
          <a:p>
            <a:r>
              <a:rPr lang="en-US" b="1" u="sng" dirty="0"/>
              <a:t>Level One</a:t>
            </a:r>
            <a:endParaRPr lang="en-US" dirty="0"/>
          </a:p>
          <a:p>
            <a:r>
              <a:rPr lang="en-US" dirty="0"/>
              <a:t>50.02110 Visual Arts Comprehensive I </a:t>
            </a:r>
          </a:p>
          <a:p>
            <a:r>
              <a:rPr lang="en-US" dirty="0"/>
              <a:t> </a:t>
            </a:r>
            <a:r>
              <a:rPr lang="en-US" sz="1600" dirty="0"/>
              <a:t>(Required prerequisite for all Visual Art Pathways)</a:t>
            </a:r>
          </a:p>
          <a:p>
            <a:r>
              <a:rPr lang="en-US" dirty="0"/>
              <a:t> </a:t>
            </a:r>
          </a:p>
          <a:p>
            <a:r>
              <a:rPr lang="en-US" b="1" u="sng" dirty="0"/>
              <a:t>Levels Two and Three</a:t>
            </a:r>
            <a:endParaRPr lang="en-US" dirty="0"/>
          </a:p>
          <a:p>
            <a:r>
              <a:rPr lang="en-US" sz="1600" i="1" dirty="0"/>
              <a:t>Choose at minimum two courses from the strands </a:t>
            </a:r>
            <a:r>
              <a:rPr lang="en-US" sz="1600" i="1" dirty="0" smtClean="0"/>
              <a:t>below</a:t>
            </a:r>
          </a:p>
          <a:p>
            <a:r>
              <a:rPr lang="en-US" sz="1600" dirty="0"/>
              <a:t>50.02120 Visual Arts Comprehensive II </a:t>
            </a:r>
          </a:p>
          <a:p>
            <a:r>
              <a:rPr lang="en-US" sz="1600" dirty="0"/>
              <a:t>50.02130 Visual Arts Comprehensive </a:t>
            </a:r>
            <a:r>
              <a:rPr lang="en-US" sz="1600" dirty="0" smtClean="0"/>
              <a:t>III</a:t>
            </a:r>
          </a:p>
          <a:p>
            <a:endParaRPr lang="en-US" sz="1600" dirty="0"/>
          </a:p>
          <a:p>
            <a:r>
              <a:rPr lang="en-US" sz="1600" dirty="0"/>
              <a:t>50.09110 Art History and Criticism I </a:t>
            </a:r>
          </a:p>
          <a:p>
            <a:r>
              <a:rPr lang="en-US" sz="1600" dirty="0"/>
              <a:t>50.09120 Art History and Criticism II   </a:t>
            </a:r>
          </a:p>
          <a:p>
            <a:endParaRPr lang="en-US" sz="1600" dirty="0" smtClean="0"/>
          </a:p>
          <a:p>
            <a:r>
              <a:rPr lang="en-US" sz="1600" dirty="0"/>
              <a:t>50.09210 Advanced Placement: History of Art </a:t>
            </a:r>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400" dirty="0" smtClean="0"/>
              <a:t>(</a:t>
            </a:r>
            <a:r>
              <a:rPr lang="en-US" sz="1400" dirty="0"/>
              <a:t>Suggested portfolio review by school Fine Arts Department and recommendation for entry into the following courses)</a:t>
            </a:r>
          </a:p>
          <a:p>
            <a:r>
              <a:rPr lang="en-US" sz="1600" dirty="0"/>
              <a:t>*50.28110 AP Studio Art: Drawing Portfolio </a:t>
            </a:r>
          </a:p>
          <a:p>
            <a:r>
              <a:rPr lang="en-US" sz="1600" dirty="0"/>
              <a:t>*50.28130 AP Studio Art: 2D Design Portfolio </a:t>
            </a:r>
          </a:p>
          <a:p>
            <a:r>
              <a:rPr lang="en-US" sz="1600" dirty="0"/>
              <a:t>*50.28140 AP Studio Art: 3D Design Portfolio </a:t>
            </a:r>
            <a:endParaRPr lang="en-US" sz="1600" dirty="0" smtClean="0"/>
          </a:p>
          <a:p>
            <a:endParaRPr lang="en-US" sz="1600" dirty="0" smtClean="0"/>
          </a:p>
          <a:p>
            <a:endParaRPr lang="en-US" sz="1600" dirty="0"/>
          </a:p>
          <a:p>
            <a:r>
              <a:rPr lang="en-US" sz="1600" dirty="0" smtClean="0"/>
              <a:t>50.04400 </a:t>
            </a:r>
            <a:r>
              <a:rPr lang="en-US" sz="1600" dirty="0"/>
              <a:t>International Baccalaureate Visual Arts Standard Level </a:t>
            </a:r>
          </a:p>
          <a:p>
            <a:r>
              <a:rPr lang="en-US" sz="1600" dirty="0"/>
              <a:t>50.04500 International Baccalaureate Visual Arts Higher Level  </a:t>
            </a:r>
          </a:p>
          <a:p>
            <a:endParaRPr lang="en-US" sz="1600" dirty="0"/>
          </a:p>
          <a:p>
            <a:endParaRPr lang="en-US" sz="1600" dirty="0"/>
          </a:p>
          <a:p>
            <a:endParaRPr lang="en-US" sz="1600" dirty="0"/>
          </a:p>
          <a:p>
            <a:endParaRPr lang="en-US" sz="1600" dirty="0"/>
          </a:p>
          <a:p>
            <a:endParaRPr lang="en-US"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5183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p:txBody>
          <a:bodyPr>
            <a:noAutofit/>
          </a:bodyPr>
          <a:lstStyle/>
          <a:p>
            <a:pPr algn="ct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SCCPSS 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Instrumental Music</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MUSIC CAREER PATHWAY – Instrumental Focus </a:t>
            </a:r>
            <a:r>
              <a:rPr lang="en-US" sz="1600" dirty="0"/>
              <a:t/>
            </a:r>
            <a:br>
              <a:rPr lang="en-US" sz="1600" dirty="0"/>
            </a:br>
            <a:r>
              <a:rPr lang="en-US" sz="1600" dirty="0"/>
              <a:t>It is important to note that 3 classes are considered the minimum for a Music Pathway (state course prefix numbers 53 and 54)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dirty="0"/>
              <a:t>Music Appreciation courses </a:t>
            </a:r>
            <a:r>
              <a:rPr lang="en-US" sz="1600" b="1" u="sng" dirty="0"/>
              <a:t>are not accepted</a:t>
            </a:r>
            <a:r>
              <a:rPr lang="en-US" sz="1600" b="1" dirty="0"/>
              <a:t> by the DOE as a class towards any Music Pathway completion.</a:t>
            </a: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1804947"/>
            <a:ext cx="9403080" cy="13203615"/>
          </a:xfrm>
          <a:prstGeom prst="rect">
            <a:avLst/>
          </a:prstGeom>
        </p:spPr>
        <p:txBody>
          <a:bodyPr wrap="square" numCol="2">
            <a:spAutoFit/>
          </a:bodyPr>
          <a:lstStyle/>
          <a:p>
            <a:r>
              <a:rPr lang="en-US" sz="1400" b="1" u="sng" dirty="0"/>
              <a:t>Levels 1- 3</a:t>
            </a:r>
            <a:endParaRPr lang="en-US" sz="1400" dirty="0"/>
          </a:p>
          <a:p>
            <a:r>
              <a:rPr lang="en-US" sz="1400" i="1" dirty="0"/>
              <a:t>Choose a minimum of three courses from the strands below with at least one being at a level 2 or higher</a:t>
            </a:r>
            <a:endParaRPr lang="en-US" sz="1400" dirty="0"/>
          </a:p>
          <a:p>
            <a:r>
              <a:rPr lang="en-US" sz="1400" dirty="0"/>
              <a:t>53.02100 Beginning Music Theory and Composition</a:t>
            </a:r>
          </a:p>
          <a:p>
            <a:r>
              <a:rPr lang="en-US" sz="1400" dirty="0"/>
              <a:t>53.02200 Intermediate Music Theory and Composition</a:t>
            </a:r>
          </a:p>
          <a:p>
            <a:r>
              <a:rPr lang="en-US" sz="1400" dirty="0"/>
              <a:t> </a:t>
            </a:r>
          </a:p>
          <a:p>
            <a:r>
              <a:rPr lang="en-US" sz="1400" dirty="0"/>
              <a:t>53.02210 Beginning Music Technology</a:t>
            </a:r>
          </a:p>
          <a:p>
            <a:r>
              <a:rPr lang="en-US" sz="1400" dirty="0"/>
              <a:t>53.02220 Intermediate Music Technology</a:t>
            </a:r>
          </a:p>
          <a:p>
            <a:r>
              <a:rPr lang="en-US" sz="1400" dirty="0"/>
              <a:t>53.02230 Advanced Music Technology</a:t>
            </a:r>
          </a:p>
          <a:p>
            <a:r>
              <a:rPr lang="en-US" sz="1400" dirty="0"/>
              <a:t> </a:t>
            </a:r>
          </a:p>
          <a:p>
            <a:r>
              <a:rPr lang="en-US" sz="1400" dirty="0"/>
              <a:t>53.02300 Advanced Placement Music Theory </a:t>
            </a:r>
          </a:p>
          <a:p>
            <a:r>
              <a:rPr lang="en-US" sz="1400" dirty="0"/>
              <a:t>53.02400 Music History and Literature I</a:t>
            </a:r>
          </a:p>
          <a:p>
            <a:r>
              <a:rPr lang="en-US" sz="1400" dirty="0"/>
              <a:t>53.02500 Music History and Literature II</a:t>
            </a:r>
          </a:p>
          <a:p>
            <a:r>
              <a:rPr lang="en-US" sz="1400" dirty="0"/>
              <a:t> </a:t>
            </a:r>
          </a:p>
          <a:p>
            <a:r>
              <a:rPr lang="en-US" sz="1400" dirty="0"/>
              <a:t>53.02900 IB Music SL </a:t>
            </a:r>
          </a:p>
          <a:p>
            <a:r>
              <a:rPr lang="en-US" sz="1400" dirty="0"/>
              <a:t>53.02910 IB Music </a:t>
            </a:r>
            <a:r>
              <a:rPr lang="en-US" sz="1400" dirty="0" smtClean="0"/>
              <a:t>HL</a:t>
            </a:r>
          </a:p>
          <a:p>
            <a:r>
              <a:rPr lang="en-US" sz="1400" dirty="0" smtClean="0"/>
              <a:t> </a:t>
            </a:r>
          </a:p>
          <a:p>
            <a:r>
              <a:rPr lang="en-US" sz="1400" dirty="0" smtClean="0"/>
              <a:t>53.06610 Advanced Jazz I </a:t>
            </a:r>
          </a:p>
          <a:p>
            <a:r>
              <a:rPr lang="en-US" sz="1400" dirty="0" smtClean="0"/>
              <a:t>53.06620 Advanced Jazz II </a:t>
            </a:r>
          </a:p>
          <a:p>
            <a:r>
              <a:rPr lang="en-US" sz="1400" dirty="0" smtClean="0"/>
              <a:t>53.06630 Advanced Jazz III  </a:t>
            </a:r>
          </a:p>
          <a:p>
            <a:r>
              <a:rPr lang="en-US" sz="1400" dirty="0" smtClean="0"/>
              <a:t>53.06640 Advanced Jazz IV </a:t>
            </a:r>
          </a:p>
          <a:p>
            <a:r>
              <a:rPr lang="en-US" sz="1400" dirty="0" smtClean="0"/>
              <a:t>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53.03610 Beginning Band I </a:t>
            </a:r>
          </a:p>
          <a:p>
            <a:r>
              <a:rPr lang="en-US" sz="1400" dirty="0" smtClean="0"/>
              <a:t>53.03620 Beginning Band II </a:t>
            </a:r>
          </a:p>
          <a:p>
            <a:r>
              <a:rPr lang="en-US" sz="1400" dirty="0" smtClean="0"/>
              <a:t>53.03630 Beginning Band III </a:t>
            </a:r>
          </a:p>
          <a:p>
            <a:r>
              <a:rPr lang="en-US" sz="1400" dirty="0" smtClean="0"/>
              <a:t>53.03640 Beginning Band IV </a:t>
            </a:r>
          </a:p>
          <a:p>
            <a:r>
              <a:rPr lang="en-US" sz="1400" dirty="0" smtClean="0"/>
              <a:t> </a:t>
            </a:r>
          </a:p>
          <a:p>
            <a:r>
              <a:rPr lang="en-US" sz="1400" dirty="0" smtClean="0"/>
              <a:t>53.03710 Intermediate Band I </a:t>
            </a:r>
          </a:p>
          <a:p>
            <a:r>
              <a:rPr lang="en-US" sz="1400" dirty="0" smtClean="0"/>
              <a:t>53.03720 Intermediate Band II </a:t>
            </a:r>
          </a:p>
          <a:p>
            <a:r>
              <a:rPr lang="en-US" sz="1400" dirty="0" smtClean="0"/>
              <a:t>53.03730 Intermediate Band III </a:t>
            </a:r>
          </a:p>
          <a:p>
            <a:r>
              <a:rPr lang="en-US" sz="1400" dirty="0" smtClean="0"/>
              <a:t>53.03740 Intermediate Band IV </a:t>
            </a:r>
          </a:p>
          <a:p>
            <a:r>
              <a:rPr lang="en-US" sz="1400" dirty="0" smtClean="0"/>
              <a:t> </a:t>
            </a:r>
          </a:p>
          <a:p>
            <a:r>
              <a:rPr lang="en-US" sz="1400" dirty="0" smtClean="0"/>
              <a:t>53.03810 Advanced Band I </a:t>
            </a:r>
          </a:p>
          <a:p>
            <a:r>
              <a:rPr lang="en-US" sz="1400" dirty="0" smtClean="0"/>
              <a:t>53.03820 Advanced Band II </a:t>
            </a:r>
          </a:p>
          <a:p>
            <a:r>
              <a:rPr lang="en-US" sz="1400" dirty="0" smtClean="0"/>
              <a:t>53.03830 Advanced Band III </a:t>
            </a:r>
          </a:p>
          <a:p>
            <a:r>
              <a:rPr lang="en-US" sz="1400" dirty="0" smtClean="0"/>
              <a:t>53.03840 Advanced Band IV</a:t>
            </a:r>
          </a:p>
          <a:p>
            <a:r>
              <a:rPr lang="en-US" sz="1400" dirty="0" smtClean="0"/>
              <a:t> </a:t>
            </a:r>
          </a:p>
          <a:p>
            <a:r>
              <a:rPr lang="en-US" sz="1400" dirty="0" smtClean="0"/>
              <a:t>53.03910 Mastery Band I </a:t>
            </a:r>
          </a:p>
          <a:p>
            <a:r>
              <a:rPr lang="en-US" sz="1400" dirty="0" smtClean="0"/>
              <a:t> </a:t>
            </a:r>
          </a:p>
          <a:p>
            <a:r>
              <a:rPr lang="en-US" sz="1400" dirty="0" smtClean="0"/>
              <a:t>Continued on next slide</a:t>
            </a:r>
            <a:endParaRPr lang="en-US" sz="1400" dirty="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55421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p:txBody>
          <a:bodyPr>
            <a:noAutofit/>
          </a:bodyPr>
          <a:lstStyle/>
          <a:p>
            <a:pPr algn="ctr"/>
            <a:r>
              <a:rPr lang="en-US" sz="2000" b="1" dirty="0" smtClean="0">
                <a:latin typeface="Times New Roman" panose="02020603050405020304" pitchFamily="18" charset="0"/>
                <a:cs typeface="Times New Roman" panose="02020603050405020304" pitchFamily="18" charset="0"/>
              </a:rPr>
              <a:t>SCCPSS </a:t>
            </a:r>
            <a:r>
              <a:rPr lang="en-US" sz="2000" b="1" dirty="0" smtClean="0">
                <a:latin typeface="Times New Roman" panose="02020603050405020304" pitchFamily="18" charset="0"/>
                <a:cs typeface="Times New Roman" panose="02020603050405020304" pitchFamily="18" charset="0"/>
              </a:rPr>
              <a:t>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Instrumental Music</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MUSIC CAREER PATHWAY – Instrumental Focus </a:t>
            </a:r>
            <a:r>
              <a:rPr lang="en-US" sz="1600" dirty="0"/>
              <a:t/>
            </a:r>
            <a:br>
              <a:rPr lang="en-US" sz="1600" dirty="0"/>
            </a:br>
            <a:r>
              <a:rPr lang="en-US" sz="1600" dirty="0"/>
              <a:t>It is important to note that 3 classes are considered the minimum for a Music Pathway (state course prefix numbers 53 and 54)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dirty="0"/>
              <a:t>Music Appreciation courses </a:t>
            </a:r>
            <a:r>
              <a:rPr lang="en-US" sz="1600" b="1" u="sng" dirty="0"/>
              <a:t>are not accepted</a:t>
            </a:r>
            <a:r>
              <a:rPr lang="en-US" sz="1600" b="1" dirty="0"/>
              <a:t> by the DOE as a class towards any Music Pathway completion.</a:t>
            </a: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1804947"/>
            <a:ext cx="9403080" cy="7201972"/>
          </a:xfrm>
          <a:prstGeom prst="rect">
            <a:avLst/>
          </a:prstGeom>
        </p:spPr>
        <p:txBody>
          <a:bodyPr wrap="square" numCol="2">
            <a:spAutoFit/>
          </a:bodyPr>
          <a:lstStyle/>
          <a:p>
            <a:r>
              <a:rPr lang="en-US" sz="1400" b="1" u="sng" dirty="0"/>
              <a:t>Levels 1- 3</a:t>
            </a:r>
            <a:endParaRPr lang="en-US" sz="1400" dirty="0"/>
          </a:p>
          <a:p>
            <a:r>
              <a:rPr lang="en-US" sz="1400" i="1" dirty="0"/>
              <a:t>Choose a minimum of three courses from the strands below with at least one being at a level 2 or higher</a:t>
            </a:r>
            <a:endParaRPr lang="en-US" sz="1400" dirty="0"/>
          </a:p>
          <a:p>
            <a:endParaRPr lang="en-US" sz="1200" dirty="0"/>
          </a:p>
          <a:p>
            <a:r>
              <a:rPr lang="en-US" sz="1200" dirty="0"/>
              <a:t>53.05710 Intermediate Orchestra I </a:t>
            </a:r>
          </a:p>
          <a:p>
            <a:r>
              <a:rPr lang="en-US" sz="1200" dirty="0"/>
              <a:t>53.05720 Intermediate Orchestra II </a:t>
            </a:r>
          </a:p>
          <a:p>
            <a:r>
              <a:rPr lang="en-US" sz="1200" dirty="0"/>
              <a:t>53.05730 Intermediate Orchestra III</a:t>
            </a:r>
          </a:p>
          <a:p>
            <a:r>
              <a:rPr lang="en-US" sz="1200" dirty="0"/>
              <a:t>53.05740 Intermediate Orchestra IV </a:t>
            </a:r>
          </a:p>
          <a:p>
            <a:r>
              <a:rPr lang="en-US" sz="1200" dirty="0"/>
              <a:t> </a:t>
            </a:r>
          </a:p>
          <a:p>
            <a:r>
              <a:rPr lang="en-US" sz="1200" dirty="0"/>
              <a:t>53.05810 Advanced Orchestra I </a:t>
            </a:r>
          </a:p>
          <a:p>
            <a:r>
              <a:rPr lang="en-US" sz="1200" dirty="0"/>
              <a:t>53.05820 Advanced Orchestra II </a:t>
            </a:r>
          </a:p>
          <a:p>
            <a:r>
              <a:rPr lang="en-US" sz="1200" dirty="0"/>
              <a:t>53.05830 Advanced Orchestra III </a:t>
            </a:r>
          </a:p>
          <a:p>
            <a:r>
              <a:rPr lang="en-US" sz="1200" dirty="0"/>
              <a:t>53.05840 Advanced Orchestra IV </a:t>
            </a:r>
          </a:p>
          <a:p>
            <a:r>
              <a:rPr lang="en-US" sz="1200" dirty="0"/>
              <a:t> </a:t>
            </a:r>
          </a:p>
          <a:p>
            <a:r>
              <a:rPr lang="en-US" sz="1200" dirty="0"/>
              <a:t>53.05910 Mastery Orchestra I</a:t>
            </a:r>
          </a:p>
          <a:p>
            <a:r>
              <a:rPr lang="en-US" sz="1200" dirty="0"/>
              <a:t>53.05920 Mastery Orchestra II </a:t>
            </a:r>
          </a:p>
          <a:p>
            <a:r>
              <a:rPr lang="en-US" sz="1200" dirty="0"/>
              <a:t>53.05930 Mastery Orchestra III </a:t>
            </a:r>
          </a:p>
          <a:p>
            <a:r>
              <a:rPr lang="en-US" sz="1200" dirty="0"/>
              <a:t>53.05940 Mastery Orchestra IV </a:t>
            </a:r>
          </a:p>
          <a:p>
            <a:r>
              <a:rPr lang="en-US" sz="1200" dirty="0"/>
              <a:t> </a:t>
            </a:r>
          </a:p>
          <a:p>
            <a:r>
              <a:rPr lang="en-US" sz="1200" dirty="0"/>
              <a:t>53.06410 Beginning Jazz I </a:t>
            </a:r>
          </a:p>
          <a:p>
            <a:r>
              <a:rPr lang="en-US" sz="1200" dirty="0"/>
              <a:t>53.06420 Beginning Jazz I </a:t>
            </a:r>
          </a:p>
          <a:p>
            <a:r>
              <a:rPr lang="en-US" sz="1200" dirty="0"/>
              <a:t>53.06430 Beginning Jazz II</a:t>
            </a:r>
          </a:p>
          <a:p>
            <a:r>
              <a:rPr lang="en-US" sz="1200" dirty="0"/>
              <a:t>53.06440 Beginning Jazz III </a:t>
            </a:r>
          </a:p>
          <a:p>
            <a:r>
              <a:rPr lang="en-US" sz="1200" dirty="0"/>
              <a:t>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a:t>53.06510 Intermediate Jazz I </a:t>
            </a:r>
          </a:p>
          <a:p>
            <a:r>
              <a:rPr lang="en-US" sz="1200" dirty="0"/>
              <a:t>53.06520 Intermediate Jazz II</a:t>
            </a:r>
          </a:p>
          <a:p>
            <a:r>
              <a:rPr lang="en-US" sz="1200" dirty="0"/>
              <a:t>53.06530 Intermediate Jazz III </a:t>
            </a:r>
          </a:p>
          <a:p>
            <a:r>
              <a:rPr lang="en-US" sz="1200" dirty="0"/>
              <a:t>53.06540 Intermediate Jazz IV </a:t>
            </a:r>
          </a:p>
          <a:p>
            <a:r>
              <a:rPr lang="en-US" sz="1200" dirty="0"/>
              <a:t> </a:t>
            </a:r>
          </a:p>
          <a:p>
            <a:r>
              <a:rPr lang="en-US" sz="1200" dirty="0"/>
              <a:t>53.06610 Advanced Jazz IV </a:t>
            </a:r>
          </a:p>
          <a:p>
            <a:r>
              <a:rPr lang="en-US" sz="1200" dirty="0"/>
              <a:t>53.06620 Advanced Jazz II</a:t>
            </a:r>
          </a:p>
          <a:p>
            <a:r>
              <a:rPr lang="en-US" sz="1200" dirty="0"/>
              <a:t>53.06630 Advanced Jazz III </a:t>
            </a:r>
          </a:p>
          <a:p>
            <a:r>
              <a:rPr lang="en-US" sz="1200" dirty="0"/>
              <a:t>53.06640 Advanced Jazz IV </a:t>
            </a:r>
          </a:p>
          <a:p>
            <a:r>
              <a:rPr lang="en-US" sz="1200" dirty="0"/>
              <a:t>53.07410 Beginning Instrumental Ensemble I</a:t>
            </a:r>
          </a:p>
          <a:p>
            <a:r>
              <a:rPr lang="en-US" sz="1200" dirty="0"/>
              <a:t>53.07420 Beginning Instrumental Ensemble II</a:t>
            </a:r>
          </a:p>
          <a:p>
            <a:r>
              <a:rPr lang="en-US" sz="1200" dirty="0"/>
              <a:t>53.07430 Beginning Instrumental Ensemble III</a:t>
            </a:r>
          </a:p>
          <a:p>
            <a:r>
              <a:rPr lang="en-US" sz="1200" dirty="0"/>
              <a:t>53.07440 Beginning Instrumental Ensemble IV</a:t>
            </a:r>
          </a:p>
          <a:p>
            <a:r>
              <a:rPr lang="en-US" sz="1200" dirty="0"/>
              <a:t> </a:t>
            </a:r>
          </a:p>
          <a:p>
            <a:r>
              <a:rPr lang="en-US" sz="1200" dirty="0"/>
              <a:t>53.07510 Intermediate Instrumental Ensemble I</a:t>
            </a:r>
          </a:p>
          <a:p>
            <a:r>
              <a:rPr lang="en-US" sz="1200" dirty="0"/>
              <a:t>53.07520 Intermediate Instrumental Ensemble II</a:t>
            </a:r>
          </a:p>
          <a:p>
            <a:r>
              <a:rPr lang="en-US" sz="1200" dirty="0"/>
              <a:t>53.07530 Intermediate Instrumental Ensemble III</a:t>
            </a:r>
          </a:p>
          <a:p>
            <a:r>
              <a:rPr lang="en-US" sz="1200" dirty="0"/>
              <a:t>53.07540 Intermediate Instrumental Ensemble IV</a:t>
            </a:r>
          </a:p>
          <a:p>
            <a:r>
              <a:rPr lang="en-US" sz="1200" dirty="0"/>
              <a:t> </a:t>
            </a:r>
          </a:p>
          <a:p>
            <a:r>
              <a:rPr lang="en-US" sz="1200" dirty="0"/>
              <a:t>53.07610 Advanced Instrumental Ensemble I</a:t>
            </a:r>
          </a:p>
          <a:p>
            <a:r>
              <a:rPr lang="en-US" sz="1200" dirty="0"/>
              <a:t>53.07620 Advanced Instrumental Ensemble II</a:t>
            </a:r>
          </a:p>
          <a:p>
            <a:r>
              <a:rPr lang="en-US" sz="1200" dirty="0"/>
              <a:t>53.07630 Advanced Instrumental Ensemble III</a:t>
            </a:r>
          </a:p>
          <a:p>
            <a:r>
              <a:rPr lang="en-US" sz="1200" dirty="0"/>
              <a:t>53.07640 Advanced Instrumental Ensemble IV</a:t>
            </a:r>
          </a:p>
          <a:p>
            <a:endParaRPr lang="en-US" sz="1200" dirty="0" smtClean="0"/>
          </a:p>
          <a:p>
            <a:r>
              <a:rPr lang="en-US" sz="1200" dirty="0" smtClean="0"/>
              <a:t>Continued on next slide</a:t>
            </a:r>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95457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p:txBody>
          <a:bodyPr>
            <a:noAutofit/>
          </a:bodyPr>
          <a:lstStyle/>
          <a:p>
            <a:pPr algn="ctr"/>
            <a:r>
              <a:rPr lang="en-US" sz="2000" b="1" dirty="0" smtClean="0">
                <a:latin typeface="Times New Roman" panose="02020603050405020304" pitchFamily="18" charset="0"/>
                <a:cs typeface="Times New Roman" panose="02020603050405020304" pitchFamily="18" charset="0"/>
              </a:rPr>
              <a:t>SCCPSS </a:t>
            </a:r>
            <a:r>
              <a:rPr lang="en-US" sz="2000" b="1" dirty="0" smtClean="0">
                <a:latin typeface="Times New Roman" panose="02020603050405020304" pitchFamily="18" charset="0"/>
                <a:cs typeface="Times New Roman" panose="02020603050405020304" pitchFamily="18" charset="0"/>
              </a:rPr>
              <a:t>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Instrumental Music</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MUSIC CAREER PATHWAY – Instrumental Focus </a:t>
            </a:r>
            <a:r>
              <a:rPr lang="en-US" sz="1600" dirty="0"/>
              <a:t/>
            </a:r>
            <a:br>
              <a:rPr lang="en-US" sz="1600" dirty="0"/>
            </a:br>
            <a:r>
              <a:rPr lang="en-US" sz="1600" dirty="0"/>
              <a:t>It is important to note that 3 classes are considered the minimum for a Music Pathway (state course prefix numbers 53 and 54)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dirty="0"/>
              <a:t>Music Appreciation courses </a:t>
            </a:r>
            <a:r>
              <a:rPr lang="en-US" sz="1600" b="1" u="sng" dirty="0"/>
              <a:t>are not accepted</a:t>
            </a:r>
            <a:r>
              <a:rPr lang="en-US" sz="1600" b="1" dirty="0"/>
              <a:t> by the DOE as a class towards any Music Pathway completion.</a:t>
            </a: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1804947"/>
            <a:ext cx="9403080" cy="3508653"/>
          </a:xfrm>
          <a:prstGeom prst="rect">
            <a:avLst/>
          </a:prstGeom>
        </p:spPr>
        <p:txBody>
          <a:bodyPr wrap="square" numCol="2">
            <a:spAutoFit/>
          </a:bodyPr>
          <a:lstStyle/>
          <a:p>
            <a:r>
              <a:rPr lang="en-US" sz="1400" b="1" u="sng" dirty="0"/>
              <a:t>Levels 1- 3</a:t>
            </a:r>
            <a:endParaRPr lang="en-US" sz="1400" dirty="0"/>
          </a:p>
          <a:p>
            <a:r>
              <a:rPr lang="en-US" sz="1400" i="1" dirty="0"/>
              <a:t>Choose a minimum of three courses from the strands below with at least one being at a level 2 or higher</a:t>
            </a:r>
            <a:endParaRPr lang="en-US" sz="1400" dirty="0"/>
          </a:p>
          <a:p>
            <a:endParaRPr lang="en-US" sz="1200" dirty="0"/>
          </a:p>
          <a:p>
            <a:r>
              <a:rPr lang="en-US" sz="1200" dirty="0"/>
              <a:t>53.09410 Beginning Keyboard I                                          </a:t>
            </a:r>
          </a:p>
          <a:p>
            <a:r>
              <a:rPr lang="en-US" sz="1200" dirty="0"/>
              <a:t>53.09420 Beginning Keyboard II </a:t>
            </a:r>
          </a:p>
          <a:p>
            <a:r>
              <a:rPr lang="en-US" sz="1200" dirty="0"/>
              <a:t>53.09430 Beginning Keyboard III </a:t>
            </a:r>
          </a:p>
          <a:p>
            <a:r>
              <a:rPr lang="en-US" sz="1200" dirty="0"/>
              <a:t>53.09440 Beginning Keyboard IV </a:t>
            </a:r>
          </a:p>
          <a:p>
            <a:r>
              <a:rPr lang="en-US" sz="1200" dirty="0"/>
              <a:t> </a:t>
            </a:r>
          </a:p>
          <a:p>
            <a:r>
              <a:rPr lang="en-US" sz="1200" dirty="0"/>
              <a:t>53.09510 Intermediate Keyboard I </a:t>
            </a:r>
          </a:p>
          <a:p>
            <a:r>
              <a:rPr lang="en-US" sz="1200" dirty="0"/>
              <a:t>53.09520 Intermediate Keyboard II </a:t>
            </a:r>
          </a:p>
          <a:p>
            <a:r>
              <a:rPr lang="en-US" sz="1200" dirty="0"/>
              <a:t>53.09530 Intermediate Keyboard III </a:t>
            </a:r>
          </a:p>
          <a:p>
            <a:r>
              <a:rPr lang="en-US" sz="1200" dirty="0"/>
              <a:t>53.09540 Intermediate Keyboard IV </a:t>
            </a:r>
          </a:p>
          <a:p>
            <a:r>
              <a:rPr lang="en-US" sz="1200" dirty="0"/>
              <a:t> </a:t>
            </a:r>
          </a:p>
          <a:p>
            <a:r>
              <a:rPr lang="en-US" sz="1200" dirty="0"/>
              <a:t>53.09610 Advanced Keyboard I  </a:t>
            </a:r>
          </a:p>
          <a:p>
            <a:r>
              <a:rPr lang="en-US" sz="1200" dirty="0"/>
              <a:t>53.09620 Advanced Keyboard II </a:t>
            </a:r>
          </a:p>
          <a:p>
            <a:r>
              <a:rPr lang="en-US" sz="1200" dirty="0"/>
              <a:t>53.09630 Advanced Keyboard III </a:t>
            </a:r>
          </a:p>
          <a:p>
            <a:r>
              <a:rPr lang="en-US" sz="1200" dirty="0"/>
              <a:t>53.09640 Advanced Keyboard IV </a:t>
            </a:r>
          </a:p>
          <a:p>
            <a:r>
              <a:rPr lang="en-US" sz="1200" dirty="0"/>
              <a:t>53.09660 Advanced Keyboard V </a:t>
            </a:r>
          </a:p>
          <a:p>
            <a:r>
              <a:rPr lang="en-US" sz="1200" dirty="0"/>
              <a:t>53.09670 Advanced Keyboard VI </a:t>
            </a:r>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55307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a:xfrm>
            <a:off x="832899" y="158391"/>
            <a:ext cx="10515600" cy="1325563"/>
          </a:xfrm>
        </p:spPr>
        <p:txBody>
          <a:bodyPr>
            <a:noAutofit/>
          </a:bodyPr>
          <a:lstStyle/>
          <a:p>
            <a:pPr algn="ctr"/>
            <a:r>
              <a:rPr lang="en-US" sz="2000" b="1" dirty="0" smtClean="0">
                <a:latin typeface="Times New Roman" panose="02020603050405020304" pitchFamily="18" charset="0"/>
                <a:cs typeface="Times New Roman" panose="02020603050405020304" pitchFamily="18" charset="0"/>
              </a:rPr>
              <a:t>SCCPSS 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Vocal Focus</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MUSIC CAREER PATHWAY – </a:t>
            </a:r>
            <a:r>
              <a:rPr lang="en-US" sz="1600" b="1" dirty="0" smtClean="0"/>
              <a:t>Vocal </a:t>
            </a:r>
            <a:r>
              <a:rPr lang="en-US" sz="1600" b="1" dirty="0"/>
              <a:t>Focus </a:t>
            </a:r>
            <a:r>
              <a:rPr lang="en-US" sz="1600" dirty="0"/>
              <a:t/>
            </a:r>
            <a:br>
              <a:rPr lang="en-US" sz="1600" dirty="0"/>
            </a:br>
            <a:r>
              <a:rPr lang="en-US" sz="1600" dirty="0"/>
              <a:t>It is important to note that 3 classes are considered the minimum for a Music Pathway (state course prefix numbers 53 and 54)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dirty="0"/>
              <a:t>Music Appreciation courses </a:t>
            </a:r>
            <a:r>
              <a:rPr lang="en-US" sz="1600" b="1" u="sng" dirty="0"/>
              <a:t>are not accepted</a:t>
            </a:r>
            <a:r>
              <a:rPr lang="en-US" sz="1600" b="1" dirty="0"/>
              <a:t> by the DOE as a class towards any Music Pathway completion.</a:t>
            </a: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2899" y="1642345"/>
            <a:ext cx="9403080" cy="9233297"/>
          </a:xfrm>
          <a:prstGeom prst="rect">
            <a:avLst/>
          </a:prstGeom>
        </p:spPr>
        <p:txBody>
          <a:bodyPr wrap="square" numCol="2">
            <a:spAutoFit/>
          </a:bodyPr>
          <a:lstStyle/>
          <a:p>
            <a:r>
              <a:rPr lang="en-US" sz="1400" b="1" u="sng" dirty="0"/>
              <a:t>Levels 1- 3</a:t>
            </a:r>
            <a:endParaRPr lang="en-US" sz="1400" dirty="0"/>
          </a:p>
          <a:p>
            <a:r>
              <a:rPr lang="en-US" sz="1400" i="1" dirty="0"/>
              <a:t>Choose a minimum of three courses from the strands below with at least one being at a level 2 or higher</a:t>
            </a:r>
            <a:endParaRPr lang="en-US" sz="1400" dirty="0"/>
          </a:p>
          <a:p>
            <a:endParaRPr lang="en-US" sz="1200" dirty="0"/>
          </a:p>
          <a:p>
            <a:r>
              <a:rPr lang="en-US" sz="1200" dirty="0"/>
              <a:t>54.02110 Beginning Chorus I </a:t>
            </a:r>
          </a:p>
          <a:p>
            <a:r>
              <a:rPr lang="en-US" sz="1200" dirty="0"/>
              <a:t>54.02120 Beginning Chorus II </a:t>
            </a:r>
          </a:p>
          <a:p>
            <a:r>
              <a:rPr lang="en-US" sz="1200" dirty="0"/>
              <a:t>54.02130 Beginning Chorus III </a:t>
            </a:r>
          </a:p>
          <a:p>
            <a:r>
              <a:rPr lang="en-US" sz="1200" dirty="0"/>
              <a:t>54.02140 Beginning Chorus IV </a:t>
            </a:r>
          </a:p>
          <a:p>
            <a:r>
              <a:rPr lang="en-US" sz="1200" dirty="0"/>
              <a:t> </a:t>
            </a:r>
          </a:p>
          <a:p>
            <a:r>
              <a:rPr lang="en-US" sz="1200" dirty="0"/>
              <a:t>54.02210 Intermediate Chorus I </a:t>
            </a:r>
          </a:p>
          <a:p>
            <a:r>
              <a:rPr lang="en-US" sz="1200" dirty="0"/>
              <a:t>54.02220 Intermediate Chorus II </a:t>
            </a:r>
          </a:p>
          <a:p>
            <a:r>
              <a:rPr lang="en-US" sz="1200" dirty="0"/>
              <a:t>54.02230 Intermediate Chorus III </a:t>
            </a:r>
          </a:p>
          <a:p>
            <a:r>
              <a:rPr lang="en-US" sz="1200" dirty="0"/>
              <a:t>54.02240 Intermediate Chorus IV </a:t>
            </a:r>
          </a:p>
          <a:p>
            <a:r>
              <a:rPr lang="en-US" sz="1200" dirty="0"/>
              <a:t> </a:t>
            </a:r>
          </a:p>
          <a:p>
            <a:r>
              <a:rPr lang="en-US" sz="1200" dirty="0"/>
              <a:t>54.02310 Advanced Chorus I </a:t>
            </a:r>
          </a:p>
          <a:p>
            <a:r>
              <a:rPr lang="en-US" sz="1200" dirty="0"/>
              <a:t>54.02320 Advanced Chorus II </a:t>
            </a:r>
          </a:p>
          <a:p>
            <a:r>
              <a:rPr lang="en-US" sz="1200" dirty="0"/>
              <a:t>54.02330 Advanced Chorus III </a:t>
            </a:r>
          </a:p>
          <a:p>
            <a:r>
              <a:rPr lang="en-US" sz="1200" dirty="0"/>
              <a:t>54.02340 Advanced Chorus IV </a:t>
            </a:r>
          </a:p>
          <a:p>
            <a:r>
              <a:rPr lang="en-US" sz="1200" dirty="0"/>
              <a:t> </a:t>
            </a:r>
          </a:p>
          <a:p>
            <a:r>
              <a:rPr lang="en-US" sz="1200" dirty="0"/>
              <a:t>54.02350 Mastery Mixed Chorus I </a:t>
            </a:r>
          </a:p>
          <a:p>
            <a:r>
              <a:rPr lang="en-US" sz="1200" dirty="0"/>
              <a:t>54.02360 Mastery Mixed Chorus II </a:t>
            </a:r>
          </a:p>
          <a:p>
            <a:r>
              <a:rPr lang="en-US" sz="1200" dirty="0"/>
              <a:t>54.02370 Mastery Mixed Chorus III </a:t>
            </a:r>
          </a:p>
          <a:p>
            <a:r>
              <a:rPr lang="en-US" sz="1200" dirty="0"/>
              <a:t>54.02380 Mastery Mixed Chorus IV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a:t> </a:t>
            </a:r>
          </a:p>
          <a:p>
            <a:r>
              <a:rPr lang="en-US" sz="1200" dirty="0"/>
              <a:t>54. 02410 Beginning Women’s Chorus I </a:t>
            </a:r>
          </a:p>
          <a:p>
            <a:r>
              <a:rPr lang="en-US" sz="1200" dirty="0"/>
              <a:t>54. 02420 Beginning Women’s Chorus II </a:t>
            </a:r>
          </a:p>
          <a:p>
            <a:r>
              <a:rPr lang="en-US" sz="1200" dirty="0"/>
              <a:t>54. 02430 Beginning Women’s Chorus III </a:t>
            </a:r>
          </a:p>
          <a:p>
            <a:r>
              <a:rPr lang="en-US" sz="1200" dirty="0"/>
              <a:t>54. 02440 Beginning Women’s Chorus IV </a:t>
            </a:r>
          </a:p>
          <a:p>
            <a:r>
              <a:rPr lang="en-US" sz="1200" dirty="0"/>
              <a:t> </a:t>
            </a:r>
          </a:p>
          <a:p>
            <a:r>
              <a:rPr lang="en-US" sz="1200" dirty="0"/>
              <a:t>54. 02510 Intermediate Women’s Chorus I </a:t>
            </a:r>
          </a:p>
          <a:p>
            <a:r>
              <a:rPr lang="en-US" sz="1200" dirty="0"/>
              <a:t>54. 02520 Intermediate Women’s Chorus II </a:t>
            </a:r>
          </a:p>
          <a:p>
            <a:r>
              <a:rPr lang="en-US" sz="1200" dirty="0"/>
              <a:t>54. 02530 Intermediate Women’s Chorus III </a:t>
            </a:r>
          </a:p>
          <a:p>
            <a:r>
              <a:rPr lang="en-US" sz="1200" dirty="0"/>
              <a:t>54. 02540 Intermediate Women’s Chorus IV </a:t>
            </a:r>
          </a:p>
          <a:p>
            <a:r>
              <a:rPr lang="en-US" sz="1200" dirty="0"/>
              <a:t>54.02610 Advanced Women’s Chorus I </a:t>
            </a:r>
          </a:p>
          <a:p>
            <a:r>
              <a:rPr lang="en-US" sz="1200" dirty="0"/>
              <a:t>54.02620 Advanced Women’s Chorus II </a:t>
            </a:r>
          </a:p>
          <a:p>
            <a:r>
              <a:rPr lang="en-US" sz="1200" dirty="0"/>
              <a:t>54.02630 Advanced Women’s Chorus III </a:t>
            </a:r>
          </a:p>
          <a:p>
            <a:r>
              <a:rPr lang="en-US" sz="1200" dirty="0"/>
              <a:t>54.02640 Advanced Women’s Chorus IV </a:t>
            </a:r>
          </a:p>
          <a:p>
            <a:r>
              <a:rPr lang="en-US" sz="1200" dirty="0"/>
              <a:t> </a:t>
            </a:r>
          </a:p>
          <a:p>
            <a:r>
              <a:rPr lang="en-US" sz="1200" dirty="0"/>
              <a:t>54.02650 Mastery Women’s Chorus I </a:t>
            </a:r>
          </a:p>
          <a:p>
            <a:r>
              <a:rPr lang="en-US" sz="1200" dirty="0"/>
              <a:t>54.02660 Mastery Women’s Chorus II </a:t>
            </a:r>
          </a:p>
          <a:p>
            <a:r>
              <a:rPr lang="en-US" sz="1200" dirty="0"/>
              <a:t>54.02670 Mastery Women’s Chorus III </a:t>
            </a:r>
          </a:p>
          <a:p>
            <a:r>
              <a:rPr lang="en-US" sz="1200" dirty="0"/>
              <a:t>54.02680 Mastery Women’s Chorus IV </a:t>
            </a:r>
          </a:p>
          <a:p>
            <a:r>
              <a:rPr lang="en-US" sz="1200" dirty="0"/>
              <a:t> </a:t>
            </a:r>
          </a:p>
          <a:p>
            <a:r>
              <a:rPr lang="en-US" sz="1200" dirty="0"/>
              <a:t> </a:t>
            </a:r>
          </a:p>
          <a:p>
            <a:r>
              <a:rPr lang="en-US" sz="1200" b="1" dirty="0" smtClean="0"/>
              <a:t>Continued on next slide</a:t>
            </a:r>
            <a:endParaRPr lang="en-US" sz="1200" b="1"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36711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a:xfrm>
            <a:off x="832899" y="158391"/>
            <a:ext cx="10515600" cy="1325563"/>
          </a:xfrm>
        </p:spPr>
        <p:txBody>
          <a:bodyPr>
            <a:noAutofit/>
          </a:bodyPr>
          <a:lstStyle/>
          <a:p>
            <a:pPr algn="ctr"/>
            <a:r>
              <a:rPr lang="en-US" sz="2000" b="1" dirty="0" smtClean="0">
                <a:latin typeface="Times New Roman" panose="02020603050405020304" pitchFamily="18" charset="0"/>
                <a:cs typeface="Times New Roman" panose="02020603050405020304" pitchFamily="18" charset="0"/>
              </a:rPr>
              <a:t>SCCPSS 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Vocal Focus</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MUSIC CAREER PATHWAY – </a:t>
            </a:r>
            <a:r>
              <a:rPr lang="en-US" sz="1600" b="1" dirty="0" smtClean="0"/>
              <a:t>Vocal </a:t>
            </a:r>
            <a:r>
              <a:rPr lang="en-US" sz="1600" b="1" dirty="0"/>
              <a:t>Focus </a:t>
            </a:r>
            <a:r>
              <a:rPr lang="en-US" sz="1600" dirty="0"/>
              <a:t/>
            </a:r>
            <a:br>
              <a:rPr lang="en-US" sz="1600" dirty="0"/>
            </a:br>
            <a:r>
              <a:rPr lang="en-US" sz="1600" dirty="0"/>
              <a:t>It is important to note that 3 classes are considered the minimum for a Music Pathway (state course prefix numbers 53 and 54)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dirty="0"/>
              <a:t>Music Appreciation courses </a:t>
            </a:r>
            <a:r>
              <a:rPr lang="en-US" sz="1600" b="1" u="sng" dirty="0"/>
              <a:t>are not accepted</a:t>
            </a:r>
            <a:r>
              <a:rPr lang="en-US" sz="1600" b="1" dirty="0"/>
              <a:t> by the DOE as a class towards any Music Pathway completion.</a:t>
            </a: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2899" y="1642345"/>
            <a:ext cx="9403080" cy="5940088"/>
          </a:xfrm>
          <a:prstGeom prst="rect">
            <a:avLst/>
          </a:prstGeom>
        </p:spPr>
        <p:txBody>
          <a:bodyPr wrap="square" numCol="2">
            <a:spAutoFit/>
          </a:bodyPr>
          <a:lstStyle/>
          <a:p>
            <a:r>
              <a:rPr lang="en-US" sz="1400" b="1" u="sng" dirty="0"/>
              <a:t>Levels 1- 3</a:t>
            </a:r>
            <a:endParaRPr lang="en-US" sz="1400" dirty="0"/>
          </a:p>
          <a:p>
            <a:r>
              <a:rPr lang="en-US" sz="1400" i="1" dirty="0"/>
              <a:t>Choose a minimum of three courses from the strands below with at least one being at a level 2 or higher</a:t>
            </a:r>
            <a:endParaRPr lang="en-US" sz="1400" dirty="0"/>
          </a:p>
          <a:p>
            <a:endParaRPr lang="en-US" sz="1200" dirty="0"/>
          </a:p>
          <a:p>
            <a:r>
              <a:rPr lang="en-US" sz="1200" dirty="0"/>
              <a:t>54.02710 Beginning Men’s Chorus I </a:t>
            </a:r>
          </a:p>
          <a:p>
            <a:r>
              <a:rPr lang="en-US" sz="1200" dirty="0"/>
              <a:t>54.02720 Beginning Men’s Chorus II </a:t>
            </a:r>
          </a:p>
          <a:p>
            <a:r>
              <a:rPr lang="en-US" sz="1200" dirty="0"/>
              <a:t>54.02730 Beginning Men’s Chorus III </a:t>
            </a:r>
          </a:p>
          <a:p>
            <a:r>
              <a:rPr lang="en-US" sz="1200" dirty="0"/>
              <a:t>54.02740 Beginning Men’s Chorus IV </a:t>
            </a:r>
          </a:p>
          <a:p>
            <a:r>
              <a:rPr lang="en-US" sz="1200" dirty="0"/>
              <a:t> </a:t>
            </a:r>
          </a:p>
          <a:p>
            <a:r>
              <a:rPr lang="en-US" sz="1200" dirty="0"/>
              <a:t>54. 02810 Intermediate Men’s Chorus I </a:t>
            </a:r>
          </a:p>
          <a:p>
            <a:r>
              <a:rPr lang="en-US" sz="1200" dirty="0"/>
              <a:t>54. 02820 Intermediate Men’s Chorus II </a:t>
            </a:r>
          </a:p>
          <a:p>
            <a:r>
              <a:rPr lang="en-US" sz="1200" dirty="0"/>
              <a:t>54. 02830 Intermediate Men’s Chorus III </a:t>
            </a:r>
          </a:p>
          <a:p>
            <a:r>
              <a:rPr lang="en-US" sz="1200" dirty="0"/>
              <a:t>54. 02840 Intermediate Men’s Chorus IV </a:t>
            </a:r>
          </a:p>
          <a:p>
            <a:r>
              <a:rPr lang="en-US" sz="1200" dirty="0"/>
              <a:t> </a:t>
            </a:r>
          </a:p>
          <a:p>
            <a:r>
              <a:rPr lang="en-US" sz="1200" dirty="0"/>
              <a:t>54.02910 Advanced Men’s Chorus I </a:t>
            </a:r>
          </a:p>
          <a:p>
            <a:r>
              <a:rPr lang="en-US" sz="1200" dirty="0"/>
              <a:t>54.02920 Advanced Men’s Chorus II </a:t>
            </a:r>
          </a:p>
          <a:p>
            <a:r>
              <a:rPr lang="en-US" sz="1200" dirty="0"/>
              <a:t>54.02930 Advanced Men’s Chorus III </a:t>
            </a:r>
          </a:p>
          <a:p>
            <a:r>
              <a:rPr lang="en-US" sz="1200" dirty="0"/>
              <a:t>54.02940 Advanced Men’s Chorus IV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87934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08180" y="8824"/>
            <a:ext cx="4383820" cy="6849176"/>
          </a:xfrm>
          <a:prstGeom prst="rect">
            <a:avLst/>
          </a:prstGeom>
        </p:spPr>
      </p:pic>
      <p:pic>
        <p:nvPicPr>
          <p:cNvPr id="9" name="Picture 8"/>
          <p:cNvPicPr>
            <a:picLocks noChangeAspect="1"/>
          </p:cNvPicPr>
          <p:nvPr/>
        </p:nvPicPr>
        <p:blipFill>
          <a:blip r:embed="rId3"/>
          <a:stretch>
            <a:fillRect/>
          </a:stretch>
        </p:blipFill>
        <p:spPr>
          <a:xfrm>
            <a:off x="0" y="0"/>
            <a:ext cx="4373217" cy="6844328"/>
          </a:xfrm>
          <a:prstGeom prst="rect">
            <a:avLst/>
          </a:prstGeom>
        </p:spPr>
      </p:pic>
      <p:sp>
        <p:nvSpPr>
          <p:cNvPr id="4" name="Title 3"/>
          <p:cNvSpPr>
            <a:spLocks noGrp="1"/>
          </p:cNvSpPr>
          <p:nvPr>
            <p:ph type="title"/>
          </p:nvPr>
        </p:nvSpPr>
        <p:spPr>
          <a:xfrm>
            <a:off x="832899" y="158391"/>
            <a:ext cx="10515600" cy="1325563"/>
          </a:xfrm>
        </p:spPr>
        <p:txBody>
          <a:bodyPr>
            <a:noAutofit/>
          </a:bodyPr>
          <a:lstStyle/>
          <a:p>
            <a:r>
              <a:rPr lang="en-US" sz="2000" b="1" dirty="0" smtClean="0">
                <a:latin typeface="Times New Roman" panose="02020603050405020304" pitchFamily="18" charset="0"/>
                <a:cs typeface="Times New Roman" panose="02020603050405020304" pitchFamily="18" charset="0"/>
              </a:rPr>
              <a:t>SCCPSS 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Creative Industries</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i="1" dirty="0"/>
              <a:t>Pre-approved Creative Industries Focus Courses</a:t>
            </a:r>
            <a:r>
              <a:rPr lang="en-US" sz="1600" i="1" dirty="0"/>
              <a:t> as published on the GADOE Fine Arts website at: </a:t>
            </a:r>
            <a:r>
              <a:rPr lang="en-US" sz="1600" u="sng" dirty="0">
                <a:hlinkClick r:id="rId4"/>
              </a:rPr>
              <a:t>GaDOE.org/fine-arts</a:t>
            </a:r>
            <a:r>
              <a:rPr lang="en-US" sz="1600" i="1" dirty="0"/>
              <a:t> that your school offers; no rationale needed. Or a fourth fine arts course</a:t>
            </a:r>
            <a:endParaRPr lang="en-US" sz="1600" dirty="0"/>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32899" y="1483954"/>
            <a:ext cx="9403080" cy="3570208"/>
          </a:xfrm>
          <a:prstGeom prst="rect">
            <a:avLst/>
          </a:prstGeom>
        </p:spPr>
        <p:txBody>
          <a:bodyPr wrap="square" numCol="2">
            <a:spAutoFit/>
          </a:bodyPr>
          <a:lstStyle/>
          <a:p>
            <a:r>
              <a:rPr lang="en-US" sz="1600" b="1" u="sng" dirty="0" smtClean="0"/>
              <a:t>CTAE:</a:t>
            </a:r>
            <a:endParaRPr lang="en-US" sz="1600" dirty="0"/>
          </a:p>
          <a:p>
            <a:r>
              <a:rPr lang="en-US" sz="1600" dirty="0"/>
              <a:t>48.54100 Introduction to Drafting and Design</a:t>
            </a:r>
          </a:p>
          <a:p>
            <a:r>
              <a:rPr lang="en-US" sz="1600" dirty="0"/>
              <a:t>11.41500 Introduction to Digital Technology</a:t>
            </a:r>
          </a:p>
          <a:p>
            <a:r>
              <a:rPr lang="en-US" sz="1600" dirty="0"/>
              <a:t>07.44140 Introduction to Business and Technology</a:t>
            </a:r>
          </a:p>
          <a:p>
            <a:r>
              <a:rPr lang="en-US" sz="1600" dirty="0"/>
              <a:t>48.56100 Introduction to Graphics and Design</a:t>
            </a:r>
          </a:p>
          <a:p>
            <a:r>
              <a:rPr lang="en-US" sz="1600" dirty="0"/>
              <a:t>10.51810 Audio and Video Technology and Film</a:t>
            </a:r>
          </a:p>
          <a:p>
            <a:r>
              <a:rPr lang="en-US" sz="1600" dirty="0"/>
              <a:t>08.47400 Marketing Principles</a:t>
            </a:r>
          </a:p>
          <a:p>
            <a:r>
              <a:rPr lang="en-US" sz="1600" dirty="0"/>
              <a:t> </a:t>
            </a:r>
          </a:p>
          <a:p>
            <a:r>
              <a:rPr lang="en-US" sz="1600" b="1" u="sng" dirty="0"/>
              <a:t>Math, ELA, Social Studies, and Science:</a:t>
            </a:r>
            <a:endParaRPr lang="en-US" sz="1600" dirty="0"/>
          </a:p>
          <a:p>
            <a:r>
              <a:rPr lang="en-US" sz="1600" dirty="0"/>
              <a:t>23.03200 Journalism I </a:t>
            </a:r>
          </a:p>
          <a:p>
            <a:r>
              <a:rPr lang="en-US" sz="1600" dirty="0"/>
              <a:t>23.04200 Oral/ Written Communication</a:t>
            </a:r>
          </a:p>
          <a:p>
            <a:r>
              <a:rPr lang="en-US" sz="1600" dirty="0"/>
              <a:t>45.06100 Economics/Business/Free Enterprises</a:t>
            </a:r>
          </a:p>
          <a:p>
            <a:r>
              <a:rPr lang="en-US" sz="1600" dirty="0"/>
              <a:t>45.08100 U.S. History in Film</a:t>
            </a:r>
          </a:p>
          <a:p>
            <a:endParaRPr lang="en-US" sz="1200" dirty="0" smtClean="0"/>
          </a:p>
          <a:p>
            <a:r>
              <a:rPr lang="en-US" sz="1200" dirty="0" smtClean="0"/>
              <a:t>	</a:t>
            </a:r>
          </a:p>
          <a:p>
            <a:r>
              <a:rPr lang="en-US" sz="2000" b="1" dirty="0" smtClean="0"/>
              <a:t>IMPORTANT NOTE:  </a:t>
            </a:r>
            <a:r>
              <a:rPr lang="en-US" sz="2000" dirty="0" smtClean="0"/>
              <a:t>The fourth Fine Arts course may come from any Fine Arts discipline listed above.</a:t>
            </a:r>
            <a:endParaRPr lang="en-US" sz="20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200" dirty="0"/>
          </a:p>
          <a:p>
            <a:endParaRPr lang="en-US" sz="1200" dirty="0"/>
          </a:p>
          <a:p>
            <a:endParaRPr lang="en-US" sz="1200" dirty="0"/>
          </a:p>
          <a:p>
            <a:endParaRPr lang="en-US"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76825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808181" y="0"/>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838200" y="1836751"/>
            <a:ext cx="9800645" cy="4395871"/>
          </a:xfrm>
        </p:spPr>
        <p:txBody>
          <a:bodyPr>
            <a:normAutofit/>
          </a:bodyPr>
          <a:lstStyle/>
          <a:p>
            <a:pPr marL="0" indent="0">
              <a:buNone/>
            </a:pPr>
            <a:r>
              <a:rPr lang="en-GB" sz="3200" b="1" dirty="0"/>
              <a:t>Community Arts Partnerships</a:t>
            </a:r>
            <a:r>
              <a:rPr lang="en-GB" sz="3200" dirty="0"/>
              <a:t> </a:t>
            </a:r>
            <a:endParaRPr lang="en-GB" sz="3200" dirty="0" smtClean="0"/>
          </a:p>
          <a:p>
            <a:pPr marL="0" indent="0">
              <a:buNone/>
            </a:pPr>
            <a:r>
              <a:rPr lang="en-GB" sz="3200" dirty="0" smtClean="0"/>
              <a:t>To </a:t>
            </a:r>
            <a:r>
              <a:rPr lang="en-GB" sz="3200" dirty="0"/>
              <a:t>achieve a Fine Arts Diploma Seal, students share their talent and industry knowledge by providing at least 20 hours of arts related community service and presenting a capstone presentation on their experiences. </a:t>
            </a:r>
            <a:endParaRPr lang="en-US" sz="3200" dirty="0"/>
          </a:p>
          <a:p>
            <a:r>
              <a:rPr lang="en-US" sz="2400" dirty="0" smtClean="0"/>
              <a:t>Community Service hours should be logged on the district Community Service Validation Form.  Your Homeroom Advisor has these forms in your Advisement Folder.</a:t>
            </a:r>
            <a:endParaRPr lang="en-US" sz="2400" dirty="0"/>
          </a:p>
        </p:txBody>
      </p:sp>
      <p:sp>
        <p:nvSpPr>
          <p:cNvPr id="4" name="Title 3"/>
          <p:cNvSpPr>
            <a:spLocks noGrp="1"/>
          </p:cNvSpPr>
          <p:nvPr>
            <p:ph type="title"/>
          </p:nvPr>
        </p:nvSpPr>
        <p:spPr/>
        <p:txBody>
          <a:bodyPr>
            <a:normAutofit/>
          </a:bodyPr>
          <a:lstStyle/>
          <a:p>
            <a:pPr algn="ctr"/>
            <a:r>
              <a:rPr lang="en-US" b="1" dirty="0" smtClean="0">
                <a:cs typeface="Times New Roman" panose="02020603050405020304" pitchFamily="18" charset="0"/>
              </a:rPr>
              <a:t>Community Service</a:t>
            </a:r>
            <a:endParaRPr lang="en-US" b="1" dirty="0">
              <a:cs typeface="Times New Roman" panose="02020603050405020304" pitchFamily="18" charset="0"/>
            </a:endParaRPr>
          </a:p>
        </p:txBody>
      </p:sp>
    </p:spTree>
    <p:extLst>
      <p:ext uri="{BB962C8B-B14F-4D97-AF65-F5344CB8AC3E}">
        <p14:creationId xmlns:p14="http://schemas.microsoft.com/office/powerpoint/2010/main" val="269924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808181" y="0"/>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798443" y="961835"/>
            <a:ext cx="10616980" cy="4969838"/>
          </a:xfrm>
        </p:spPr>
        <p:txBody>
          <a:bodyPr numCol="3">
            <a:noAutofit/>
          </a:bodyPr>
          <a:lstStyle/>
          <a:p>
            <a:pPr marL="0" indent="0">
              <a:buNone/>
            </a:pPr>
            <a:r>
              <a:rPr lang="en-US" sz="1400" b="1" dirty="0" smtClean="0"/>
              <a:t>Dance</a:t>
            </a:r>
            <a:r>
              <a:rPr lang="en-US" sz="1400" b="1" dirty="0"/>
              <a:t>:</a:t>
            </a:r>
          </a:p>
          <a:p>
            <a:r>
              <a:rPr lang="en-US" sz="1400" dirty="0"/>
              <a:t>Tutus for </a:t>
            </a:r>
            <a:r>
              <a:rPr lang="en-US" sz="1400" dirty="0" err="1"/>
              <a:t>Tatas</a:t>
            </a:r>
            <a:r>
              <a:rPr lang="en-US" sz="1400" dirty="0"/>
              <a:t> Performances</a:t>
            </a:r>
          </a:p>
          <a:p>
            <a:r>
              <a:rPr lang="en-US" sz="1400" dirty="0"/>
              <a:t>Savannah Children’s Theater</a:t>
            </a:r>
          </a:p>
          <a:p>
            <a:r>
              <a:rPr lang="en-US" sz="1400" dirty="0"/>
              <a:t>Savannah Theater</a:t>
            </a:r>
          </a:p>
          <a:p>
            <a:r>
              <a:rPr lang="en-US" sz="1400" dirty="0"/>
              <a:t>SCAD</a:t>
            </a:r>
          </a:p>
          <a:p>
            <a:r>
              <a:rPr lang="en-US" sz="1400" dirty="0"/>
              <a:t>Assisted Living Performances</a:t>
            </a:r>
          </a:p>
          <a:p>
            <a:r>
              <a:rPr lang="en-US" sz="1400" dirty="0"/>
              <a:t>Jepson Performances</a:t>
            </a:r>
          </a:p>
          <a:p>
            <a:r>
              <a:rPr lang="en-US" sz="1400" dirty="0"/>
              <a:t>Savannah Bananas Performances</a:t>
            </a:r>
          </a:p>
          <a:p>
            <a:r>
              <a:rPr lang="en-US" sz="1400" dirty="0"/>
              <a:t>Savannah Philharmonic Performances</a:t>
            </a:r>
          </a:p>
          <a:p>
            <a:r>
              <a:rPr lang="en-US" sz="1400" dirty="0"/>
              <a:t>Riverfront Association Performances</a:t>
            </a:r>
          </a:p>
          <a:p>
            <a:r>
              <a:rPr lang="en-US" sz="1400" dirty="0"/>
              <a:t>Savannah ECO Ambassador Program-Leadership program in support of a cleaner Savannah.  Students collaborate to develop PSAs, posters, and other public education materials</a:t>
            </a:r>
          </a:p>
          <a:p>
            <a:pPr marL="0" indent="0">
              <a:buNone/>
            </a:pPr>
            <a:r>
              <a:rPr lang="en-US" sz="1400" b="1" dirty="0"/>
              <a:t>Music:</a:t>
            </a:r>
            <a:r>
              <a:rPr lang="en-US" sz="1400" b="1" i="1" dirty="0"/>
              <a:t> </a:t>
            </a:r>
            <a:endParaRPr lang="en-US" sz="1400" b="1" dirty="0"/>
          </a:p>
          <a:p>
            <a:r>
              <a:rPr lang="en-US" sz="1400" dirty="0"/>
              <a:t>Performances for nursing homes, airport for holiday travelers, civic organizations, hospital, port authority, community partnerships, </a:t>
            </a:r>
          </a:p>
          <a:p>
            <a:r>
              <a:rPr lang="en-US" sz="1400" dirty="0"/>
              <a:t>Honor Society Community Service</a:t>
            </a:r>
          </a:p>
          <a:p>
            <a:r>
              <a:rPr lang="en-US" sz="1400" dirty="0"/>
              <a:t>Savannah Music Festival</a:t>
            </a:r>
          </a:p>
          <a:p>
            <a:r>
              <a:rPr lang="en-US" sz="1400" dirty="0"/>
              <a:t>Heritage Massie Festival</a:t>
            </a:r>
          </a:p>
          <a:p>
            <a:r>
              <a:rPr lang="en-US" sz="1400" dirty="0"/>
              <a:t>Savannah ECO Ambassador Program-Leadership program in support of a cleaner Savannah.  Students collaborate to develop PSAs, posters, and other public education materials</a:t>
            </a:r>
          </a:p>
          <a:p>
            <a:pPr marL="0" indent="0">
              <a:buNone/>
            </a:pPr>
            <a:r>
              <a:rPr lang="en-US" sz="1400" b="1" dirty="0"/>
              <a:t>Theatre: </a:t>
            </a:r>
          </a:p>
          <a:p>
            <a:r>
              <a:rPr lang="en-US" sz="1400" dirty="0"/>
              <a:t>Oatland Island Halloween Hike </a:t>
            </a:r>
          </a:p>
          <a:p>
            <a:r>
              <a:rPr lang="en-US" sz="1400" dirty="0"/>
              <a:t>Performances by high schools at lower schools for recruitment</a:t>
            </a:r>
          </a:p>
          <a:p>
            <a:r>
              <a:rPr lang="en-US" sz="1400" dirty="0"/>
              <a:t>Performing with various community groups (JEA, churches, community centers, </a:t>
            </a:r>
            <a:r>
              <a:rPr lang="en-US" sz="1400" dirty="0" err="1"/>
              <a:t>etc</a:t>
            </a:r>
            <a:r>
              <a:rPr lang="en-US" sz="1400" dirty="0"/>
              <a:t>) </a:t>
            </a:r>
          </a:p>
          <a:p>
            <a:r>
              <a:rPr lang="en-US" sz="1400" dirty="0"/>
              <a:t>GSU Youth Arts Festival</a:t>
            </a:r>
          </a:p>
          <a:p>
            <a:r>
              <a:rPr lang="en-US" sz="1400" dirty="0"/>
              <a:t>Youth Art Month opening performance</a:t>
            </a:r>
          </a:p>
          <a:p>
            <a:r>
              <a:rPr lang="en-US" sz="1400" dirty="0"/>
              <a:t>Savannah Children’s Theatre</a:t>
            </a:r>
          </a:p>
          <a:p>
            <a:r>
              <a:rPr lang="en-US" sz="1400" dirty="0"/>
              <a:t>Savannah ECO Ambassador Program-Leadership program in support of a cleaner Savannah.  Students collaborate to develop PSAs, posters, and other public education materials</a:t>
            </a:r>
          </a:p>
          <a:p>
            <a:pPr marL="0" indent="0">
              <a:buNone/>
            </a:pPr>
            <a:endParaRPr lang="en-US" sz="1400" b="1" dirty="0" smtClean="0"/>
          </a:p>
          <a:p>
            <a:pPr marL="0" indent="0">
              <a:buNone/>
            </a:pPr>
            <a:r>
              <a:rPr lang="en-US" sz="1400" b="1" dirty="0" smtClean="0"/>
              <a:t>Visual </a:t>
            </a:r>
            <a:r>
              <a:rPr lang="en-US" sz="1400" b="1" dirty="0"/>
              <a:t>Arts</a:t>
            </a:r>
          </a:p>
          <a:p>
            <a:r>
              <a:rPr lang="en-US" sz="1400" dirty="0"/>
              <a:t>SCCPSS St. Patrick’s Day Float Decorating</a:t>
            </a:r>
          </a:p>
          <a:p>
            <a:r>
              <a:rPr lang="en-US" sz="1400" dirty="0"/>
              <a:t>National Art Honor Society community service projects</a:t>
            </a:r>
          </a:p>
          <a:p>
            <a:r>
              <a:rPr lang="en-US" sz="1400" dirty="0"/>
              <a:t>Hospice Savannah</a:t>
            </a:r>
          </a:p>
          <a:p>
            <a:r>
              <a:rPr lang="en-US" sz="1400" dirty="0"/>
              <a:t>Oatland Island Events-face painting/arts and crafts tables</a:t>
            </a:r>
          </a:p>
          <a:p>
            <a:r>
              <a:rPr lang="en-US" sz="1400" dirty="0"/>
              <a:t>McDonald’s Window Painting</a:t>
            </a:r>
          </a:p>
          <a:p>
            <a:r>
              <a:rPr lang="en-US" sz="1400" dirty="0"/>
              <a:t>J.C. Lewis Cancer Awareness</a:t>
            </a:r>
          </a:p>
          <a:p>
            <a:r>
              <a:rPr lang="en-US" sz="1400" dirty="0"/>
              <a:t>Empty Bowl Project</a:t>
            </a:r>
          </a:p>
          <a:p>
            <a:r>
              <a:rPr lang="en-US" sz="1400" dirty="0"/>
              <a:t>Kiss-a-Pig</a:t>
            </a:r>
          </a:p>
          <a:p>
            <a:r>
              <a:rPr lang="en-US" sz="1400" dirty="0"/>
              <a:t>CURE</a:t>
            </a:r>
          </a:p>
          <a:p>
            <a:r>
              <a:rPr lang="en-US" sz="1400" dirty="0"/>
              <a:t>School Based Exhibition Prep</a:t>
            </a:r>
          </a:p>
          <a:p>
            <a:r>
              <a:rPr lang="en-US" sz="1400" dirty="0"/>
              <a:t>Jepson Free Family Day-Teen Council participants</a:t>
            </a:r>
          </a:p>
          <a:p>
            <a:r>
              <a:rPr lang="en-US" sz="1400" dirty="0"/>
              <a:t>SCCPSS Expo</a:t>
            </a:r>
          </a:p>
          <a:p>
            <a:r>
              <a:rPr lang="en-US" sz="1400" dirty="0"/>
              <a:t>Savannah ECO Ambassador Program-Leadership program in support of a cleaner Savannah.  Students collaborate to develop PSAs, posters, and other public education materials</a:t>
            </a:r>
          </a:p>
        </p:txBody>
      </p:sp>
      <p:sp>
        <p:nvSpPr>
          <p:cNvPr id="4" name="Title 3"/>
          <p:cNvSpPr>
            <a:spLocks noGrp="1"/>
          </p:cNvSpPr>
          <p:nvPr>
            <p:ph type="title"/>
          </p:nvPr>
        </p:nvSpPr>
        <p:spPr>
          <a:xfrm>
            <a:off x="899823" y="-180575"/>
            <a:ext cx="10515600" cy="1325563"/>
          </a:xfrm>
        </p:spPr>
        <p:txBody>
          <a:bodyPr>
            <a:normAutofit/>
          </a:bodyPr>
          <a:lstStyle/>
          <a:p>
            <a:r>
              <a:rPr lang="en-US" sz="4000" b="1" dirty="0"/>
              <a:t>SCCPSS</a:t>
            </a:r>
            <a:r>
              <a:rPr lang="en-US" sz="4000" b="1" dirty="0" smtClean="0"/>
              <a:t> </a:t>
            </a:r>
            <a:r>
              <a:rPr lang="en-US" sz="4000" b="1" dirty="0"/>
              <a:t>Approved Community Service </a:t>
            </a:r>
            <a:r>
              <a:rPr lang="en-US" sz="4000" b="1" dirty="0" smtClean="0"/>
              <a:t>Activities</a:t>
            </a:r>
            <a:br>
              <a:rPr lang="en-US" sz="4000" b="1" dirty="0" smtClean="0"/>
            </a:br>
            <a:r>
              <a:rPr lang="en-US" sz="2800" dirty="0" smtClean="0"/>
              <a:t>Community Service hours are not limited to those listed below.</a:t>
            </a:r>
            <a:endParaRPr lang="en-US" sz="2800" dirty="0"/>
          </a:p>
        </p:txBody>
      </p:sp>
    </p:spTree>
    <p:extLst>
      <p:ext uri="{BB962C8B-B14F-4D97-AF65-F5344CB8AC3E}">
        <p14:creationId xmlns:p14="http://schemas.microsoft.com/office/powerpoint/2010/main" val="285403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 y="22791"/>
            <a:ext cx="4206239" cy="6582998"/>
          </a:xfrm>
          <a:prstGeom prst="rect">
            <a:avLst/>
          </a:prstGeom>
        </p:spPr>
      </p:pic>
      <p:sp>
        <p:nvSpPr>
          <p:cNvPr id="2" name="Title 1"/>
          <p:cNvSpPr>
            <a:spLocks noGrp="1"/>
          </p:cNvSpPr>
          <p:nvPr>
            <p:ph type="title"/>
          </p:nvPr>
        </p:nvSpPr>
        <p:spPr/>
        <p:txBody>
          <a:bodyPr>
            <a:noAutofit/>
          </a:bodyPr>
          <a:lstStyle/>
          <a:p>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dirty="0"/>
              <a:t/>
            </a:r>
            <a:br>
              <a:rPr lang="en-US" sz="2000" dirty="0"/>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endParaRPr lang="en-US" sz="2000" dirty="0"/>
          </a:p>
        </p:txBody>
      </p:sp>
      <p:pic>
        <p:nvPicPr>
          <p:cNvPr id="5" name="Content Placeholder 4"/>
          <p:cNvPicPr>
            <a:picLocks noGrp="1" noChangeAspect="1"/>
          </p:cNvPicPr>
          <p:nvPr>
            <p:ph sz="half" idx="1"/>
          </p:nvPr>
        </p:nvPicPr>
        <p:blipFill>
          <a:blip r:embed="rId3"/>
          <a:stretch>
            <a:fillRect/>
          </a:stretch>
        </p:blipFill>
        <p:spPr>
          <a:xfrm>
            <a:off x="7863840" y="-1495"/>
            <a:ext cx="4328160" cy="6762214"/>
          </a:xfrm>
          <a:prstGeom prst="rect">
            <a:avLst/>
          </a:prstGeom>
        </p:spPr>
      </p:pic>
      <p:sp>
        <p:nvSpPr>
          <p:cNvPr id="3" name="Content Placeholder 2"/>
          <p:cNvSpPr>
            <a:spLocks noGrp="1"/>
          </p:cNvSpPr>
          <p:nvPr>
            <p:ph sz="half" idx="2"/>
          </p:nvPr>
        </p:nvSpPr>
        <p:spPr>
          <a:xfrm>
            <a:off x="471115" y="1709234"/>
            <a:ext cx="5181600" cy="4351338"/>
          </a:xfrm>
        </p:spPr>
        <p:txBody>
          <a:bodyPr>
            <a:normAutofit fontScale="92500" lnSpcReduction="10000"/>
          </a:bodyPr>
          <a:lstStyle/>
          <a:p>
            <a:r>
              <a:rPr lang="en-GB" dirty="0"/>
              <a:t>The Fine Arts Diploma Seal is awarded to graduating high school students who complete a Georgia Fine Arts Pathway and engage in creative industry focus courses, extra-curricular activities, and experiences that foster fine arts mastery.</a:t>
            </a:r>
            <a:endParaRPr lang="en-US" dirty="0"/>
          </a:p>
          <a:p>
            <a:r>
              <a:rPr lang="en-GB" dirty="0"/>
              <a:t>The diploma seal is a signal to employers and higher education institutions that a student is prepared to participate in the creative economy.</a:t>
            </a:r>
            <a:endParaRPr lang="en-US" dirty="0"/>
          </a:p>
        </p:txBody>
      </p:sp>
      <p:sp>
        <p:nvSpPr>
          <p:cNvPr id="4" name="Rectangle 3"/>
          <p:cNvSpPr/>
          <p:nvPr/>
        </p:nvSpPr>
        <p:spPr>
          <a:xfrm>
            <a:off x="349857" y="230188"/>
            <a:ext cx="11728174" cy="1200329"/>
          </a:xfrm>
          <a:prstGeom prst="rect">
            <a:avLst/>
          </a:prstGeom>
        </p:spPr>
        <p:txBody>
          <a:bodyPr wrap="square">
            <a:spAutoFit/>
          </a:bodyPr>
          <a:lstStyle/>
          <a:p>
            <a:pPr algn="ctr"/>
            <a:r>
              <a:rPr lang="en-GB" sz="3600" b="1" dirty="0"/>
              <a:t>Fine Arts Diploma Seal</a:t>
            </a:r>
            <a:br>
              <a:rPr lang="en-GB" sz="3600" b="1" dirty="0"/>
            </a:br>
            <a:r>
              <a:rPr lang="en-GB" sz="3600" b="1" dirty="0"/>
              <a:t>FADS</a:t>
            </a:r>
            <a:endParaRPr lang="en-US" sz="3600" dirty="0"/>
          </a:p>
        </p:txBody>
      </p:sp>
      <p:sp>
        <p:nvSpPr>
          <p:cNvPr id="6" name="Rectangle 5"/>
          <p:cNvSpPr/>
          <p:nvPr/>
        </p:nvSpPr>
        <p:spPr>
          <a:xfrm>
            <a:off x="5926372" y="4617611"/>
            <a:ext cx="6096000" cy="1477328"/>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creative industries are a 29 billion dollar industry for Georgia’s economy. Employing more than 200,000 artists, actors,</a:t>
            </a:r>
            <a:r>
              <a:rPr lang="en-GB" dirty="0"/>
              <a:t> dancers, musicians, and administrative staff. The goal of this seal is to produce students who are prepared for college and careers in these fine arts related career fields. </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bwMode="auto">
          <a:xfrm>
            <a:off x="7148222" y="2373583"/>
            <a:ext cx="3323646" cy="2244028"/>
          </a:xfrm>
          <a:prstGeom prst="rect">
            <a:avLst/>
          </a:prstGeom>
          <a:noFill/>
          <a:ln>
            <a:noFill/>
          </a:ln>
        </p:spPr>
      </p:pic>
      <p:sp>
        <p:nvSpPr>
          <p:cNvPr id="7" name="Rectangle 6"/>
          <p:cNvSpPr/>
          <p:nvPr/>
        </p:nvSpPr>
        <p:spPr>
          <a:xfrm>
            <a:off x="6064236" y="1731149"/>
            <a:ext cx="5377691" cy="523220"/>
          </a:xfrm>
          <a:prstGeom prst="rect">
            <a:avLst/>
          </a:prstGeom>
        </p:spPr>
        <p:txBody>
          <a:bodyPr wrap="square">
            <a:spAutoFit/>
          </a:bodyPr>
          <a:lstStyle/>
          <a:p>
            <a:pPr algn="ctr"/>
            <a:r>
              <a:rPr lang="en-GB" sz="2800" b="1" dirty="0"/>
              <a:t>Georgia’s Creative Economy</a:t>
            </a:r>
            <a:endParaRPr lang="en-US" sz="2800" dirty="0"/>
          </a:p>
        </p:txBody>
      </p:sp>
    </p:spTree>
    <p:extLst>
      <p:ext uri="{BB962C8B-B14F-4D97-AF65-F5344CB8AC3E}">
        <p14:creationId xmlns:p14="http://schemas.microsoft.com/office/powerpoint/2010/main" val="1456192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838200" y="1836751"/>
            <a:ext cx="9800645" cy="4395871"/>
          </a:xfrm>
        </p:spPr>
        <p:txBody>
          <a:bodyPr>
            <a:normAutofit fontScale="70000" lnSpcReduction="20000"/>
          </a:bodyPr>
          <a:lstStyle/>
          <a:p>
            <a:pPr marL="0" indent="0">
              <a:buNone/>
            </a:pPr>
            <a:r>
              <a:rPr lang="en-US" sz="2400" b="1" dirty="0"/>
              <a:t>Dance:</a:t>
            </a:r>
            <a:endParaRPr lang="en-US" sz="2400" dirty="0"/>
          </a:p>
          <a:p>
            <a:r>
              <a:rPr lang="en-US" sz="2400" b="1" dirty="0"/>
              <a:t>Savannah Children’s Theatre Performance</a:t>
            </a:r>
            <a:r>
              <a:rPr lang="en-US" sz="2400" dirty="0"/>
              <a:t>- Dance for Musical Theatre, Jazz/Tap, </a:t>
            </a:r>
            <a:r>
              <a:rPr lang="en-US" sz="2400" b="1" dirty="0"/>
              <a:t>Ballet/Contemporary/Aerial Skills</a:t>
            </a:r>
            <a:r>
              <a:rPr lang="en-US" sz="2400" dirty="0"/>
              <a:t>-Classes available for students along with performance opportunities</a:t>
            </a:r>
          </a:p>
          <a:p>
            <a:r>
              <a:rPr lang="en-US" sz="2400" b="1" dirty="0"/>
              <a:t>Savannah Theater Performances</a:t>
            </a:r>
            <a:r>
              <a:rPr lang="en-US" sz="2400" dirty="0"/>
              <a:t>-Students participate as members of dance troupes</a:t>
            </a:r>
          </a:p>
          <a:p>
            <a:r>
              <a:rPr lang="en-US" sz="2400" b="1" dirty="0"/>
              <a:t>School/Departmental Performances/Shows</a:t>
            </a:r>
            <a:r>
              <a:rPr lang="en-US" sz="2400" dirty="0"/>
              <a:t>-Evening and weekend performances</a:t>
            </a:r>
          </a:p>
          <a:p>
            <a:r>
              <a:rPr lang="en-US" sz="2400" b="1" dirty="0"/>
              <a:t>Promotional Performances</a:t>
            </a:r>
            <a:r>
              <a:rPr lang="en-US" sz="2400" dirty="0"/>
              <a:t>-Students perform during open house for incoming students and their families</a:t>
            </a:r>
          </a:p>
          <a:p>
            <a:r>
              <a:rPr lang="en-US" sz="2400" b="1" dirty="0"/>
              <a:t>Jepson Center for the Arts</a:t>
            </a:r>
            <a:r>
              <a:rPr lang="en-US" sz="2400" dirty="0"/>
              <a:t>- Performances by invitation associated with museum functions/galas, etc.</a:t>
            </a:r>
          </a:p>
          <a:p>
            <a:r>
              <a:rPr lang="en-US" sz="2400" b="1" dirty="0"/>
              <a:t>External Studio Performances &amp; Classes</a:t>
            </a:r>
            <a:r>
              <a:rPr lang="en-US" sz="2400" dirty="0"/>
              <a:t>-Many dance studios are available in the Savannah area which offer classes and performance opportunities</a:t>
            </a:r>
          </a:p>
          <a:p>
            <a:r>
              <a:rPr lang="en-US" sz="2400" b="1" dirty="0"/>
              <a:t>Savannah Bananas Performances</a:t>
            </a:r>
            <a:r>
              <a:rPr lang="en-US" sz="2400" dirty="0"/>
              <a:t>-Students perform pre-game and half-time during the baseball season</a:t>
            </a:r>
          </a:p>
          <a:p>
            <a:r>
              <a:rPr lang="en-US" sz="2400" b="1" dirty="0"/>
              <a:t>Community/Church</a:t>
            </a:r>
            <a:r>
              <a:rPr lang="en-US" sz="2400" dirty="0"/>
              <a:t> – Students perform in pageants and other community events </a:t>
            </a:r>
          </a:p>
          <a:p>
            <a:r>
              <a:rPr lang="en-US" sz="2400" b="1" dirty="0"/>
              <a:t>Savannah ECO Ambassador Program</a:t>
            </a:r>
            <a:r>
              <a:rPr lang="en-US" sz="2400" dirty="0"/>
              <a:t>-Leadership program in support of a cleaner Savannah.  Students collaborate to develop PSAs, posters, and other public education materials</a:t>
            </a:r>
          </a:p>
          <a:p>
            <a:r>
              <a:rPr lang="en-US" sz="2400" b="1" dirty="0"/>
              <a:t>Salon de </a:t>
            </a:r>
            <a:r>
              <a:rPr lang="en-US" sz="2400" b="1" dirty="0" err="1"/>
              <a:t>Baile</a:t>
            </a:r>
            <a:r>
              <a:rPr lang="en-US" sz="2400" b="1" dirty="0"/>
              <a:t> </a:t>
            </a:r>
            <a:r>
              <a:rPr lang="en-US" sz="2400" i="1" dirty="0"/>
              <a:t>–</a:t>
            </a:r>
            <a:r>
              <a:rPr lang="en-US" sz="2400" dirty="0"/>
              <a:t> Classes available in a variety of genres</a:t>
            </a:r>
          </a:p>
        </p:txBody>
      </p:sp>
      <p:sp>
        <p:nvSpPr>
          <p:cNvPr id="4" name="Title 3"/>
          <p:cNvSpPr>
            <a:spLocks noGrp="1"/>
          </p:cNvSpPr>
          <p:nvPr>
            <p:ph type="title"/>
          </p:nvPr>
        </p:nvSpPr>
        <p:spPr/>
        <p:txBody>
          <a:bodyPr>
            <a:normAutofit fontScale="90000"/>
          </a:bodyPr>
          <a:lstStyle/>
          <a:p>
            <a:pPr algn="ctr"/>
            <a:r>
              <a:rPr lang="en-US" b="1" dirty="0" smtClean="0">
                <a:cs typeface="Times New Roman" panose="02020603050405020304" pitchFamily="18" charset="0"/>
              </a:rPr>
              <a:t>SCCPSS </a:t>
            </a:r>
            <a:r>
              <a:rPr lang="en-US" b="1" dirty="0"/>
              <a:t>Approved Extracurricular and School Sponsored Activities </a:t>
            </a:r>
            <a:r>
              <a:rPr lang="en-US" b="1" dirty="0" smtClean="0"/>
              <a:t/>
            </a:r>
            <a:br>
              <a:rPr lang="en-US" b="1" dirty="0" smtClean="0"/>
            </a:br>
            <a:r>
              <a:rPr lang="en-GB" sz="2200" dirty="0" smtClean="0"/>
              <a:t>Two </a:t>
            </a:r>
            <a:r>
              <a:rPr lang="en-GB" sz="2200" dirty="0"/>
              <a:t>fine arts related extracurricular activities are required to receive the seal</a:t>
            </a:r>
            <a:r>
              <a:rPr lang="en-GB" sz="2200" dirty="0" smtClean="0"/>
              <a:t>. Extracurricular activities are not limited to those listed below.</a:t>
            </a:r>
            <a:r>
              <a:rPr lang="en-US" dirty="0"/>
              <a:t/>
            </a:r>
            <a:br>
              <a:rPr lang="en-US" dirty="0"/>
            </a:br>
            <a:endParaRPr lang="en-US" b="1" dirty="0">
              <a:cs typeface="Times New Roman" panose="02020603050405020304" pitchFamily="18" charset="0"/>
            </a:endParaRPr>
          </a:p>
        </p:txBody>
      </p:sp>
    </p:spTree>
    <p:extLst>
      <p:ext uri="{BB962C8B-B14F-4D97-AF65-F5344CB8AC3E}">
        <p14:creationId xmlns:p14="http://schemas.microsoft.com/office/powerpoint/2010/main" val="133388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838200" y="671607"/>
            <a:ext cx="9800645" cy="4395871"/>
          </a:xfrm>
        </p:spPr>
        <p:txBody>
          <a:bodyPr numCol="2">
            <a:noAutofit/>
          </a:bodyPr>
          <a:lstStyle/>
          <a:p>
            <a:pPr marL="0" indent="0">
              <a:buNone/>
            </a:pPr>
            <a:r>
              <a:rPr lang="en-US" sz="1000" b="1" dirty="0"/>
              <a:t>Music:</a:t>
            </a:r>
            <a:endParaRPr lang="en-US" sz="1000" dirty="0"/>
          </a:p>
          <a:p>
            <a:r>
              <a:rPr lang="en-US" sz="1000" b="1" dirty="0"/>
              <a:t>Large Group Performance Evaluation – </a:t>
            </a:r>
            <a:r>
              <a:rPr lang="en-US" sz="1000" dirty="0"/>
              <a:t>Registered groups perform musical selections for judges. For Band/Orchestra, the music must come from a pre-approved list. Judges issue written comments, verbal recorded comments, and ratings. Groups may choose to perform for "comments only" and not receive a rating. Each group must also sight-read a piece of music, and they are judged by how well they do this. For band/orchestra, each group must have a minimum of 17 members to participate.</a:t>
            </a:r>
          </a:p>
          <a:p>
            <a:r>
              <a:rPr lang="en-US" sz="1000" b="1" dirty="0"/>
              <a:t>Solo and Ensemble Festival- </a:t>
            </a:r>
            <a:r>
              <a:rPr lang="en-US" sz="1000" dirty="0"/>
              <a:t>Solo-Ensemble is an event designed for groups of up to 16 students. Students perform either a solo or a group piece for judges. It is popular with band/orchestra. Students perform for judges in the same way and receive comments and ratings.</a:t>
            </a:r>
          </a:p>
          <a:p>
            <a:r>
              <a:rPr lang="en-US" sz="1000" b="1" dirty="0"/>
              <a:t>All-State Chorus</a:t>
            </a:r>
            <a:r>
              <a:rPr lang="en-US" sz="1000" dirty="0"/>
              <a:t>-Highly select groups of choral students brought together for the purposes of rehearsing and performing selected music with guest conductors.</a:t>
            </a:r>
          </a:p>
          <a:p>
            <a:r>
              <a:rPr lang="en-US" sz="1000" b="1" dirty="0"/>
              <a:t>All-State Reading Chorus</a:t>
            </a:r>
            <a:r>
              <a:rPr lang="en-US" sz="1000" dirty="0"/>
              <a:t>-Highly select groups of choral students selected through the audition process.</a:t>
            </a:r>
          </a:p>
          <a:p>
            <a:r>
              <a:rPr lang="en-US" sz="1000" b="1" dirty="0"/>
              <a:t>District Honor Chorus</a:t>
            </a:r>
            <a:r>
              <a:rPr lang="en-US" sz="1000" dirty="0"/>
              <a:t>-Performing at district and community events</a:t>
            </a:r>
          </a:p>
          <a:p>
            <a:r>
              <a:rPr lang="en-US" sz="1000" b="1" dirty="0"/>
              <a:t>Southeastern Choral Arts Festival</a:t>
            </a:r>
            <a:r>
              <a:rPr lang="en-US" sz="1000" dirty="0"/>
              <a:t>- During this two-day festival, high school students will have the opportunity to participate in the Choral Arts Festival Choir, alongside the singers from the University's Choral Program, to audition for advanced study scholarship awards with a member of the Armstrong voice faculty and to hear outstanding choral music performed by the Armstrong choirs</a:t>
            </a:r>
          </a:p>
          <a:p>
            <a:r>
              <a:rPr lang="en-US" sz="1000" b="1" dirty="0"/>
              <a:t>Savannah Sings-</a:t>
            </a:r>
            <a:r>
              <a:rPr lang="en-US" sz="1000" dirty="0"/>
              <a:t> The Invitational Youth Choir Festival is a two part event featuring a concert program by some of the area’s top school and community youth choirs as well as a showcase of the Festival Men’s Chorus under the direction of artist in residence, Dr. Patrick Freer, who is the professor of music education at Georgia State University.</a:t>
            </a:r>
          </a:p>
          <a:p>
            <a:r>
              <a:rPr lang="en-US" sz="1000" b="1" dirty="0"/>
              <a:t>Rise Chorale</a:t>
            </a:r>
            <a:r>
              <a:rPr lang="en-US" sz="1000" dirty="0"/>
              <a:t>-Performance group for high school girls</a:t>
            </a:r>
          </a:p>
          <a:p>
            <a:r>
              <a:rPr lang="en-US" sz="1000" b="1" dirty="0"/>
              <a:t>School Based Musicals</a:t>
            </a:r>
            <a:r>
              <a:rPr lang="en-US" sz="1000" dirty="0"/>
              <a:t>-students audition and perform with theatre department</a:t>
            </a:r>
          </a:p>
          <a:p>
            <a:r>
              <a:rPr lang="en-US" sz="1000" b="1" dirty="0"/>
              <a:t>Governors Honors Program</a:t>
            </a:r>
            <a:r>
              <a:rPr lang="en-US" sz="1000" dirty="0"/>
              <a:t>- Schools nominate their most talented Fine Arts students for an intensive five-week study program in theatre in Rome, GA. Applicants are screened through a rigorous process by State-level jury.</a:t>
            </a:r>
          </a:p>
          <a:p>
            <a:r>
              <a:rPr lang="en-US" sz="1000" b="1" dirty="0"/>
              <a:t>Tri-M Music Society-</a:t>
            </a:r>
            <a:r>
              <a:rPr lang="en-US" sz="1000" dirty="0"/>
              <a:t> International music honor society, which recognizes musical achievement, academic excellence, and community service</a:t>
            </a:r>
          </a:p>
          <a:p>
            <a:r>
              <a:rPr lang="en-US" sz="1000" b="1" dirty="0"/>
              <a:t>Marching Band</a:t>
            </a:r>
            <a:r>
              <a:rPr lang="en-US" sz="1000" dirty="0"/>
              <a:t>-Afterschool practice, performance and competitions</a:t>
            </a:r>
          </a:p>
          <a:p>
            <a:r>
              <a:rPr lang="en-US" sz="1000" b="1" dirty="0"/>
              <a:t>Honors Marching Band</a:t>
            </a:r>
            <a:r>
              <a:rPr lang="en-US" sz="1000" dirty="0"/>
              <a:t>-Band Director’s recommendation, participate in community parades and competitions</a:t>
            </a:r>
          </a:p>
          <a:p>
            <a:r>
              <a:rPr lang="en-US" sz="1000" b="1" dirty="0"/>
              <a:t>Veteran’s Parade</a:t>
            </a:r>
            <a:r>
              <a:rPr lang="en-US" sz="1000" dirty="0"/>
              <a:t>-School marching bands perform in annual parade</a:t>
            </a:r>
          </a:p>
          <a:p>
            <a:r>
              <a:rPr lang="en-US" sz="1000" b="1" dirty="0"/>
              <a:t>Martin Luther King Parade</a:t>
            </a:r>
            <a:r>
              <a:rPr lang="en-US" sz="1000" dirty="0"/>
              <a:t>- School marching bands perform in annual parade</a:t>
            </a:r>
          </a:p>
          <a:p>
            <a:r>
              <a:rPr lang="en-US" sz="1000" b="1" dirty="0"/>
              <a:t>St. Patrick’s Day Parade</a:t>
            </a:r>
            <a:r>
              <a:rPr lang="en-US" sz="1000" dirty="0"/>
              <a:t>- School marching bands perform in annual parade</a:t>
            </a:r>
          </a:p>
          <a:p>
            <a:r>
              <a:rPr lang="en-US" sz="1000" b="1" dirty="0"/>
              <a:t>Light Up Night Parade</a:t>
            </a:r>
            <a:r>
              <a:rPr lang="en-US" sz="1000" dirty="0"/>
              <a:t> School marching bands perform in parade</a:t>
            </a:r>
          </a:p>
          <a:p>
            <a:r>
              <a:rPr lang="en-US" sz="1000" b="1" dirty="0"/>
              <a:t>Tybee Christmas Parade</a:t>
            </a:r>
            <a:r>
              <a:rPr lang="en-US" sz="1000" dirty="0"/>
              <a:t>-Marching band performance</a:t>
            </a:r>
          </a:p>
          <a:p>
            <a:r>
              <a:rPr lang="en-US" sz="1000" b="1" dirty="0"/>
              <a:t>All-State Band</a:t>
            </a:r>
            <a:r>
              <a:rPr lang="en-US" sz="1000" dirty="0"/>
              <a:t>-Students audition, district level practice and performance</a:t>
            </a:r>
          </a:p>
          <a:p>
            <a:r>
              <a:rPr lang="en-US" sz="1000" b="1" dirty="0"/>
              <a:t>All-State Orchestra</a:t>
            </a:r>
            <a:r>
              <a:rPr lang="en-US" sz="1000" dirty="0"/>
              <a:t>-Audition based practice and performance</a:t>
            </a:r>
          </a:p>
          <a:p>
            <a:r>
              <a:rPr lang="en-US" sz="1000" b="1" dirty="0"/>
              <a:t>District Honor Band</a:t>
            </a:r>
            <a:r>
              <a:rPr lang="en-US" sz="1000" dirty="0"/>
              <a:t>-Recommendations by band directors.  Band performs in parades and functions by invitation</a:t>
            </a:r>
          </a:p>
          <a:p>
            <a:r>
              <a:rPr lang="en-US" sz="1000" b="1" dirty="0"/>
              <a:t>All-State Jazz Band</a:t>
            </a:r>
            <a:r>
              <a:rPr lang="en-US" sz="1000" dirty="0"/>
              <a:t>-Audition based competitions</a:t>
            </a:r>
          </a:p>
          <a:p>
            <a:r>
              <a:rPr lang="en-US" sz="1000" b="1" dirty="0"/>
              <a:t>Jazz Band</a:t>
            </a:r>
            <a:r>
              <a:rPr lang="en-US" sz="1000" dirty="0"/>
              <a:t> – Community performances</a:t>
            </a:r>
          </a:p>
          <a:p>
            <a:r>
              <a:rPr lang="en-US" sz="1000" b="1" dirty="0"/>
              <a:t>Savannah ECO Ambassador Program</a:t>
            </a:r>
            <a:r>
              <a:rPr lang="en-US" sz="1000" dirty="0"/>
              <a:t>-Leadership program in support of a cleaner Savannah.  Students collaborate to develop PSAs, posters, and other public education materials</a:t>
            </a:r>
          </a:p>
          <a:p>
            <a:r>
              <a:rPr lang="en-US" sz="1000" b="1" dirty="0"/>
              <a:t>Savannah Music Festival</a:t>
            </a:r>
            <a:r>
              <a:rPr lang="en-US" sz="1000" dirty="0"/>
              <a:t>-Educational concerts during festival</a:t>
            </a:r>
          </a:p>
          <a:p>
            <a:r>
              <a:rPr lang="en-US" sz="1000" b="1" dirty="0"/>
              <a:t>SONATA </a:t>
            </a:r>
            <a:r>
              <a:rPr lang="en-US" sz="1000" dirty="0"/>
              <a:t>– Lesson scholarship program</a:t>
            </a:r>
          </a:p>
          <a:p>
            <a:r>
              <a:rPr lang="en-US" sz="1000" b="1" dirty="0"/>
              <a:t>Armstrong Youth Orchestra Program</a:t>
            </a:r>
            <a:r>
              <a:rPr lang="en-US" sz="1000" dirty="0"/>
              <a:t>- The goal of the </a:t>
            </a:r>
            <a:r>
              <a:rPr lang="en-US" sz="1000" b="1" dirty="0"/>
              <a:t>Armstrong Youth Orchestra Program</a:t>
            </a:r>
            <a:r>
              <a:rPr lang="en-US" sz="1000" dirty="0"/>
              <a:t> is to offer serious music students the opportunity to play in an accomplished orchestra while developing their musical skills. We strive to teach them constructive study, rehearsal, and performance habits in a joyful, rewarding, and cooperative atmosphere.</a:t>
            </a:r>
          </a:p>
          <a:p>
            <a:r>
              <a:rPr lang="en-US" sz="1000" b="1" dirty="0"/>
              <a:t>Savannah Philharmonic</a:t>
            </a:r>
            <a:r>
              <a:rPr lang="en-US" sz="1000" dirty="0"/>
              <a:t> </a:t>
            </a:r>
            <a:r>
              <a:rPr lang="en-US" sz="1000" b="1" dirty="0"/>
              <a:t>Master Classes-</a:t>
            </a:r>
            <a:r>
              <a:rPr lang="en-US" sz="1000" dirty="0"/>
              <a:t>Philharmonic soloists and musicians observe student performances, focusing primarily on piano, strings and brass instruments.  Guest artists and the Philharmonic’s concertmaster(s) assist student(s) with their repertoire and prepare them for a solo performance in their school.  The professional musicians then critique and individually mentor each student to help improve his or her skills and repertoire. </a:t>
            </a:r>
          </a:p>
          <a:p>
            <a:pPr marL="0" indent="0">
              <a:buNone/>
            </a:pPr>
            <a:endParaRPr lang="en-US" sz="1000" dirty="0"/>
          </a:p>
        </p:txBody>
      </p:sp>
      <p:sp>
        <p:nvSpPr>
          <p:cNvPr id="4" name="Title 3"/>
          <p:cNvSpPr>
            <a:spLocks noGrp="1"/>
          </p:cNvSpPr>
          <p:nvPr>
            <p:ph type="title"/>
          </p:nvPr>
        </p:nvSpPr>
        <p:spPr>
          <a:xfrm>
            <a:off x="838200" y="-118395"/>
            <a:ext cx="10515600" cy="1325563"/>
          </a:xfrm>
        </p:spPr>
        <p:txBody>
          <a:bodyPr>
            <a:noAutofit/>
          </a:bodyPr>
          <a:lstStyle/>
          <a:p>
            <a:pPr algn="ctr"/>
            <a:r>
              <a:rPr lang="en-US" sz="2800" b="1" dirty="0" smtClean="0">
                <a:cs typeface="Times New Roman" panose="02020603050405020304" pitchFamily="18" charset="0"/>
              </a:rPr>
              <a:t>SCCPSS </a:t>
            </a:r>
            <a:r>
              <a:rPr lang="en-US" sz="2800" b="1" dirty="0"/>
              <a:t>Approved Extracurricular and School Sponsored Activities </a:t>
            </a:r>
            <a:r>
              <a:rPr lang="en-US" sz="2800" b="1" dirty="0" smtClean="0"/>
              <a:t/>
            </a:r>
            <a:br>
              <a:rPr lang="en-US" sz="2800" b="1" dirty="0" smtClean="0"/>
            </a:br>
            <a:r>
              <a:rPr lang="en-GB" sz="1400" dirty="0" smtClean="0"/>
              <a:t>Two </a:t>
            </a:r>
            <a:r>
              <a:rPr lang="en-GB" sz="1400" dirty="0"/>
              <a:t>fine arts related extracurricular activities are required to receive the seal</a:t>
            </a:r>
            <a:r>
              <a:rPr lang="en-GB" sz="1400" dirty="0" smtClean="0"/>
              <a:t>. Extracurricular activities are not limited to those listed below.</a:t>
            </a:r>
            <a:r>
              <a:rPr lang="en-US" sz="2800" dirty="0"/>
              <a:t/>
            </a:r>
            <a:br>
              <a:rPr lang="en-US" sz="2800" dirty="0"/>
            </a:br>
            <a:endParaRPr lang="en-US" sz="2800" b="1" dirty="0">
              <a:cs typeface="Times New Roman" panose="02020603050405020304" pitchFamily="18" charset="0"/>
            </a:endParaRPr>
          </a:p>
        </p:txBody>
      </p:sp>
    </p:spTree>
    <p:extLst>
      <p:ext uri="{BB962C8B-B14F-4D97-AF65-F5344CB8AC3E}">
        <p14:creationId xmlns:p14="http://schemas.microsoft.com/office/powerpoint/2010/main" val="189909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838200" y="1669774"/>
            <a:ext cx="9800645" cy="4395871"/>
          </a:xfrm>
        </p:spPr>
        <p:txBody>
          <a:bodyPr>
            <a:normAutofit fontScale="55000" lnSpcReduction="20000"/>
          </a:bodyPr>
          <a:lstStyle/>
          <a:p>
            <a:pPr marL="0" indent="0">
              <a:buNone/>
            </a:pPr>
            <a:r>
              <a:rPr lang="en-US" sz="2400" b="1" dirty="0"/>
              <a:t>Theatre:</a:t>
            </a:r>
            <a:endParaRPr lang="en-US" sz="2400" dirty="0"/>
          </a:p>
          <a:p>
            <a:r>
              <a:rPr lang="en-US" sz="2400" b="1" dirty="0"/>
              <a:t>International Thespian Society-</a:t>
            </a:r>
            <a:r>
              <a:rPr lang="en-US" sz="2400" dirty="0"/>
              <a:t> The ITS is an honorary theatrical society in which students may collect 100 stage hours each year to become a member and maintain membership. The members become eligible for scholarships and performance opportunities at regional and national yearly conferences. The ITS is open to both onstage and backstage participants.</a:t>
            </a:r>
          </a:p>
          <a:p>
            <a:r>
              <a:rPr lang="en-US" sz="2400" b="1" dirty="0"/>
              <a:t>School-Based Performance Groups</a:t>
            </a:r>
            <a:r>
              <a:rPr lang="en-US" sz="2400" dirty="0"/>
              <a:t>- Most high schools have an extra-curricular performance group that produces shows outside of school hours. The school-based groups are open to both onstage and backstage participants. Most require auditions for onstage roles.</a:t>
            </a:r>
          </a:p>
          <a:p>
            <a:r>
              <a:rPr lang="en-US" sz="2400" b="1" dirty="0"/>
              <a:t>One-Act Play Competitions</a:t>
            </a:r>
            <a:r>
              <a:rPr lang="en-US" sz="2400" dirty="0"/>
              <a:t>- All high schools have the opportunity to produce a One-act play no longer than 40 minutes each Fall to take to competition in the Region of the GHSA Class assigned to the school as a whole. Winners of the region proceed to the state level competitions as well.</a:t>
            </a:r>
          </a:p>
          <a:p>
            <a:r>
              <a:rPr lang="en-US" sz="2400" b="1" dirty="0"/>
              <a:t>Winter/Spring  Fine Arts Festivals</a:t>
            </a:r>
            <a:r>
              <a:rPr lang="en-US" sz="2400" dirty="0"/>
              <a:t>- Schools Fine Arts teachers team together  and present awards and performances at the end of each semester</a:t>
            </a:r>
          </a:p>
          <a:p>
            <a:r>
              <a:rPr lang="en-US" sz="2400" b="1" dirty="0"/>
              <a:t>English Speaking Union Shakespeare Competitions</a:t>
            </a:r>
            <a:r>
              <a:rPr lang="en-US" sz="2400" dirty="0"/>
              <a:t>- Students in grades 9-11 memorize and perform a 20-line monologue from one of Shakespeare’s plays. Each school holds its own competition and the winners add a sonnet and compete in a Region match hosted by the ESU. Regional winners travel to NYC to compete in the nationals.</a:t>
            </a:r>
          </a:p>
          <a:p>
            <a:r>
              <a:rPr lang="en-US" sz="2400" b="1" dirty="0"/>
              <a:t>GHSA Region Literary Competition</a:t>
            </a:r>
            <a:r>
              <a:rPr lang="en-US" sz="2400" dirty="0"/>
              <a:t>- Students have the opportunity to compete in extemporaneous speaking or oral interpretation solo or duet each Spring. School winners compete in the Region of the GHSA Class assigned to the school as a whole. Winners of the region proceed to the state level competitions as well.</a:t>
            </a:r>
          </a:p>
          <a:p>
            <a:r>
              <a:rPr lang="en-US" sz="2400" b="1" dirty="0"/>
              <a:t>Governors Honors Program</a:t>
            </a:r>
            <a:r>
              <a:rPr lang="en-US" sz="2400" dirty="0"/>
              <a:t>- Schools nominate their most talented theatre students for an intensive five-week study program in theatre in Rome, GA. Applicants are screened through a rigorous process by State-level jury.</a:t>
            </a:r>
          </a:p>
          <a:p>
            <a:r>
              <a:rPr lang="en-US" sz="2400" b="1" dirty="0"/>
              <a:t>City of Savannah Cultural Affairs Department</a:t>
            </a:r>
            <a:r>
              <a:rPr lang="en-US" sz="2400" dirty="0"/>
              <a:t>-Black Box Theatre </a:t>
            </a:r>
            <a:r>
              <a:rPr lang="en-US" sz="2400" dirty="0" err="1"/>
              <a:t>Improv</a:t>
            </a:r>
            <a:r>
              <a:rPr lang="en-US" sz="2400" dirty="0"/>
              <a:t> for Teens, Intro to acting</a:t>
            </a:r>
          </a:p>
          <a:p>
            <a:r>
              <a:rPr lang="en-US" sz="2400" b="1" dirty="0"/>
              <a:t>Savannah ECO Ambassador Program</a:t>
            </a:r>
            <a:r>
              <a:rPr lang="en-US" sz="2400" dirty="0"/>
              <a:t>-Leadership program in support of a cleaner Savannah.  Students collaborate to develop PSAs, posters, and other public education materials</a:t>
            </a:r>
          </a:p>
        </p:txBody>
      </p:sp>
      <p:sp>
        <p:nvSpPr>
          <p:cNvPr id="4" name="Title 3"/>
          <p:cNvSpPr>
            <a:spLocks noGrp="1"/>
          </p:cNvSpPr>
          <p:nvPr>
            <p:ph type="title"/>
          </p:nvPr>
        </p:nvSpPr>
        <p:spPr>
          <a:xfrm>
            <a:off x="838200" y="397517"/>
            <a:ext cx="10515600" cy="1351770"/>
          </a:xfrm>
        </p:spPr>
        <p:txBody>
          <a:bodyPr>
            <a:noAutofit/>
          </a:bodyPr>
          <a:lstStyle/>
          <a:p>
            <a:pPr algn="ctr"/>
            <a:r>
              <a:rPr lang="en-US" sz="2800" b="1" dirty="0" smtClean="0">
                <a:cs typeface="Times New Roman" panose="02020603050405020304" pitchFamily="18" charset="0"/>
              </a:rPr>
              <a:t>SCCPSS </a:t>
            </a:r>
            <a:r>
              <a:rPr lang="en-US" sz="2800" b="1" dirty="0"/>
              <a:t>Approved Extracurricular and School Sponsored Activities </a:t>
            </a:r>
            <a:r>
              <a:rPr lang="en-US" sz="2800" b="1" dirty="0" smtClean="0"/>
              <a:t/>
            </a:r>
            <a:br>
              <a:rPr lang="en-US" sz="2800" b="1" dirty="0" smtClean="0"/>
            </a:br>
            <a:r>
              <a:rPr lang="en-GB" sz="1400" dirty="0" smtClean="0"/>
              <a:t>Two </a:t>
            </a:r>
            <a:r>
              <a:rPr lang="en-GB" sz="1400" dirty="0"/>
              <a:t>fine arts related extracurricular activities are required to receive the seal</a:t>
            </a:r>
            <a:r>
              <a:rPr lang="en-GB" sz="1400" dirty="0" smtClean="0"/>
              <a:t>. Extracurricular activities are not limited to those listed below.</a:t>
            </a:r>
            <a:r>
              <a:rPr lang="en-US" sz="3200" dirty="0"/>
              <a:t/>
            </a:r>
            <a:br>
              <a:rPr lang="en-US" sz="3200" dirty="0"/>
            </a:br>
            <a:endParaRPr lang="en-US" sz="3200" b="1" dirty="0">
              <a:cs typeface="Times New Roman" panose="02020603050405020304" pitchFamily="18" charset="0"/>
            </a:endParaRPr>
          </a:p>
        </p:txBody>
      </p:sp>
    </p:spTree>
    <p:extLst>
      <p:ext uri="{BB962C8B-B14F-4D97-AF65-F5344CB8AC3E}">
        <p14:creationId xmlns:p14="http://schemas.microsoft.com/office/powerpoint/2010/main" val="68102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461175" y="988986"/>
            <a:ext cx="11092070" cy="4680294"/>
          </a:xfrm>
        </p:spPr>
        <p:txBody>
          <a:bodyPr numCol="2">
            <a:noAutofit/>
          </a:bodyPr>
          <a:lstStyle/>
          <a:p>
            <a:pPr marL="0" indent="0">
              <a:buNone/>
            </a:pPr>
            <a:r>
              <a:rPr lang="en-US" sz="1200" b="1" dirty="0"/>
              <a:t>Visual Arts:</a:t>
            </a:r>
            <a:endParaRPr lang="en-US" sz="1200" dirty="0"/>
          </a:p>
          <a:p>
            <a:r>
              <a:rPr lang="en-US" sz="1200" b="1" dirty="0"/>
              <a:t>Telfair Museums Teen Council</a:t>
            </a:r>
            <a:r>
              <a:rPr lang="en-US" sz="1200" dirty="0"/>
              <a:t>-High school students meet at the museum to plan art events appropriate for teens and young adults.  Students gain knowledge of the various careers available in the museum.  </a:t>
            </a:r>
          </a:p>
          <a:p>
            <a:r>
              <a:rPr lang="en-US" sz="1200" b="1" dirty="0"/>
              <a:t>National Art Honor Society-</a:t>
            </a:r>
            <a:r>
              <a:rPr lang="en-US" sz="1200" dirty="0"/>
              <a:t>The </a:t>
            </a:r>
            <a:r>
              <a:rPr lang="en-US" sz="1200" b="1" dirty="0"/>
              <a:t>National Art Honor Society (NAHS)</a:t>
            </a:r>
            <a:r>
              <a:rPr lang="en-US" sz="1200" dirty="0"/>
              <a:t> is designed specifically for high school students in grades 10-12. Students plan community art events, attend conferences, and create artwork for the community.</a:t>
            </a:r>
          </a:p>
          <a:p>
            <a:r>
              <a:rPr lang="en-US" sz="1200" b="1" dirty="0"/>
              <a:t>First Friday Art March-</a:t>
            </a:r>
            <a:r>
              <a:rPr lang="en-US" sz="1200" dirty="0"/>
              <a:t>Students attend openings of art exhibitions in Savannah’s Starland District on the 1</a:t>
            </a:r>
            <a:r>
              <a:rPr lang="en-US" sz="1200" baseline="30000" dirty="0"/>
              <a:t>st</a:t>
            </a:r>
            <a:r>
              <a:rPr lang="en-US" sz="1200" dirty="0"/>
              <a:t> Friday of every month.</a:t>
            </a:r>
          </a:p>
          <a:p>
            <a:r>
              <a:rPr lang="en-US" sz="1200" b="1" dirty="0"/>
              <a:t>Youth Art Month – </a:t>
            </a:r>
            <a:r>
              <a:rPr lang="en-US" sz="1200" dirty="0"/>
              <a:t>Students participate in this event at Savannah Mall by working with their teachers to install art work, attend the opening of the event and work with children at arts and crafts tables.</a:t>
            </a:r>
          </a:p>
          <a:p>
            <a:r>
              <a:rPr lang="en-US" sz="1200" b="1" dirty="0"/>
              <a:t>Congressional Art Awards</a:t>
            </a:r>
            <a:r>
              <a:rPr lang="en-US" sz="1200" dirty="0"/>
              <a:t>-Students attend the opening award ceremony in February each year.</a:t>
            </a:r>
          </a:p>
          <a:p>
            <a:r>
              <a:rPr lang="en-US" sz="1200" b="1" dirty="0"/>
              <a:t>Savannah College of Art Sidewalk Art Competition-</a:t>
            </a:r>
            <a:r>
              <a:rPr lang="en-US" sz="1200" dirty="0"/>
              <a:t>Students create colorful chalk masterpieces and compete for prizes each year.</a:t>
            </a:r>
          </a:p>
          <a:p>
            <a:r>
              <a:rPr lang="en-US" sz="1200" b="1" dirty="0"/>
              <a:t>SCAD Days</a:t>
            </a:r>
            <a:r>
              <a:rPr lang="en-US" sz="1200" dirty="0"/>
              <a:t>-Open house for prospective undergraduate students and their families who are interested in learning more about perusing an art degree.</a:t>
            </a:r>
          </a:p>
          <a:p>
            <a:r>
              <a:rPr lang="en-US" sz="1200" b="1" dirty="0"/>
              <a:t>SCAD Rising Star </a:t>
            </a:r>
            <a:r>
              <a:rPr lang="en-US" sz="1200" dirty="0"/>
              <a:t>- </a:t>
            </a:r>
            <a:r>
              <a:rPr lang="en-US" sz="1200" b="1" dirty="0"/>
              <a:t> </a:t>
            </a:r>
            <a:r>
              <a:rPr lang="en-US" sz="1200" dirty="0"/>
              <a:t>This challenging five-week program awards college credit to rising high school seniors who are ready for a university experience at SCAD Savannah, SCAD Atlanta or SCAD Hong Kong. Students enroll in two college-level classes and have the opportunity to build or enhance their portfolios</a:t>
            </a:r>
          </a:p>
          <a:p>
            <a:r>
              <a:rPr lang="en-US" sz="1200" b="1" dirty="0"/>
              <a:t>Governors Honors Program</a:t>
            </a:r>
            <a:r>
              <a:rPr lang="en-US" sz="1200" dirty="0"/>
              <a:t>- Schools nominate their most talented visual arts students for an intensive five-week study program in theatre in Rome, GA. Applicants are screened through a rigorous process by State-level jury.</a:t>
            </a:r>
          </a:p>
          <a:p>
            <a:r>
              <a:rPr lang="en-US" sz="1200" b="1" dirty="0"/>
              <a:t>Gallery Receptions-</a:t>
            </a:r>
            <a:r>
              <a:rPr lang="en-US" sz="1200" dirty="0"/>
              <a:t>Students attend exhibit openings at Savannah museums and galleries.</a:t>
            </a:r>
          </a:p>
          <a:p>
            <a:r>
              <a:rPr lang="en-US" sz="1200" b="1" dirty="0"/>
              <a:t>Savannah Art Association &amp; Tybee Art Association</a:t>
            </a:r>
            <a:r>
              <a:rPr lang="en-US" sz="1200" dirty="0"/>
              <a:t>-Both organizations welcome high school students to become members. Members participate in drawing and painting workshops and exhibit their work at the association galleries and exhibition spaces and at community sponsored events.  </a:t>
            </a:r>
          </a:p>
          <a:p>
            <a:r>
              <a:rPr lang="en-US" sz="1200" b="1" dirty="0"/>
              <a:t>Savannah Art Association</a:t>
            </a:r>
            <a:r>
              <a:rPr lang="en-US" sz="1200" dirty="0"/>
              <a:t>-Annual high School art competition and exhibition</a:t>
            </a:r>
          </a:p>
          <a:p>
            <a:r>
              <a:rPr lang="en-US" sz="1200" b="1" dirty="0"/>
              <a:t>City of Savannah Cultural Affairs Art Classes</a:t>
            </a:r>
            <a:r>
              <a:rPr lang="en-US" sz="1200" dirty="0"/>
              <a:t>-Students attend art classes at the facilities in the evenings and on weekends.   </a:t>
            </a:r>
          </a:p>
          <a:p>
            <a:r>
              <a:rPr lang="en-US" sz="1200" b="1" dirty="0"/>
              <a:t>Armstrong State University Pizza and </a:t>
            </a:r>
            <a:r>
              <a:rPr lang="en-US" sz="1200" b="1" dirty="0" err="1"/>
              <a:t>Raku</a:t>
            </a:r>
            <a:r>
              <a:rPr lang="en-US" sz="1200" b="1" dirty="0"/>
              <a:t> Night </a:t>
            </a:r>
            <a:r>
              <a:rPr lang="en-US" sz="1200" dirty="0"/>
              <a:t>– High school students join college students for an evening of pizza and </a:t>
            </a:r>
            <a:r>
              <a:rPr lang="en-US" sz="1200" dirty="0" err="1"/>
              <a:t>raku</a:t>
            </a:r>
            <a:r>
              <a:rPr lang="en-US" sz="1200" dirty="0"/>
              <a:t> firing. </a:t>
            </a:r>
          </a:p>
          <a:p>
            <a:r>
              <a:rPr lang="en-US" sz="1200" b="1" dirty="0"/>
              <a:t>All-State Art Symposium Workshops</a:t>
            </a:r>
            <a:r>
              <a:rPr lang="en-US" sz="1200" dirty="0"/>
              <a:t>-Students travel to Columbus State University to participate in workshops </a:t>
            </a:r>
          </a:p>
          <a:p>
            <a:r>
              <a:rPr lang="en-US" sz="1200" b="1" dirty="0"/>
              <a:t>PULSE Festival at the Jepson</a:t>
            </a:r>
            <a:r>
              <a:rPr lang="en-US" sz="1200" dirty="0"/>
              <a:t>-Free evening and weekend workshops associated with the annual Art and Technology festival.</a:t>
            </a:r>
          </a:p>
          <a:p>
            <a:r>
              <a:rPr lang="en-US" sz="1200" b="1" dirty="0"/>
              <a:t>School Sponsored Art Exhibition Openings</a:t>
            </a:r>
            <a:r>
              <a:rPr lang="en-US" sz="1200" dirty="0"/>
              <a:t>-Students install and prepare receptions for fall and spring art exhibitions at their schools.</a:t>
            </a:r>
          </a:p>
          <a:p>
            <a:r>
              <a:rPr lang="en-US" sz="1200" b="1" dirty="0"/>
              <a:t>Art Clubs</a:t>
            </a:r>
            <a:r>
              <a:rPr lang="en-US" sz="1200" dirty="0"/>
              <a:t>-Many district high schools have after-school art clubs to allow students to work on individual and group projects </a:t>
            </a:r>
          </a:p>
          <a:p>
            <a:r>
              <a:rPr lang="en-US" sz="1200" b="1" dirty="0"/>
              <a:t>Savannah ECO Ambassador Program</a:t>
            </a:r>
            <a:r>
              <a:rPr lang="en-US" sz="1200" dirty="0"/>
              <a:t>-Leadership program in support of a cleaner Savannah.  Students collaborate to develop PSAs, posters, and other public education materials</a:t>
            </a:r>
          </a:p>
          <a:p>
            <a:r>
              <a:rPr lang="en-US" sz="1200" b="1" dirty="0"/>
              <a:t>BLICK Art Materials – </a:t>
            </a:r>
            <a:r>
              <a:rPr lang="en-US" sz="1200" dirty="0"/>
              <a:t>Evening and weekend workshops</a:t>
            </a:r>
          </a:p>
          <a:p>
            <a:pPr marL="0" indent="0">
              <a:buNone/>
            </a:pPr>
            <a:endParaRPr lang="en-US" sz="1200" dirty="0"/>
          </a:p>
        </p:txBody>
      </p:sp>
      <p:sp>
        <p:nvSpPr>
          <p:cNvPr id="4" name="Title 3"/>
          <p:cNvSpPr>
            <a:spLocks noGrp="1"/>
          </p:cNvSpPr>
          <p:nvPr>
            <p:ph type="title"/>
          </p:nvPr>
        </p:nvSpPr>
        <p:spPr>
          <a:xfrm>
            <a:off x="838200" y="0"/>
            <a:ext cx="10515600" cy="1351770"/>
          </a:xfrm>
        </p:spPr>
        <p:txBody>
          <a:bodyPr>
            <a:noAutofit/>
          </a:bodyPr>
          <a:lstStyle/>
          <a:p>
            <a:pPr algn="ctr"/>
            <a:r>
              <a:rPr lang="en-US" sz="2800" b="1" dirty="0" smtClean="0">
                <a:cs typeface="Times New Roman" panose="02020603050405020304" pitchFamily="18" charset="0"/>
              </a:rPr>
              <a:t>SCCPSS </a:t>
            </a:r>
            <a:r>
              <a:rPr lang="en-US" sz="2800" b="1" dirty="0"/>
              <a:t>Approved Extracurricular and School Sponsored Activities </a:t>
            </a:r>
            <a:r>
              <a:rPr lang="en-US" sz="2800" b="1" dirty="0" smtClean="0"/>
              <a:t/>
            </a:r>
            <a:br>
              <a:rPr lang="en-US" sz="2800" b="1" dirty="0" smtClean="0"/>
            </a:br>
            <a:r>
              <a:rPr lang="en-GB" sz="1400" dirty="0" smtClean="0"/>
              <a:t>Two </a:t>
            </a:r>
            <a:r>
              <a:rPr lang="en-GB" sz="1400" dirty="0"/>
              <a:t>fine arts related extracurricular activities are required to receive the seal</a:t>
            </a:r>
            <a:r>
              <a:rPr lang="en-GB" sz="1400" dirty="0" smtClean="0"/>
              <a:t>. Extracurricular activities are not limited to those listed below.</a:t>
            </a:r>
            <a:r>
              <a:rPr lang="en-US" sz="3200" dirty="0"/>
              <a:t/>
            </a:r>
            <a:br>
              <a:rPr lang="en-US" sz="3200" dirty="0"/>
            </a:br>
            <a:endParaRPr lang="en-US" sz="3200" b="1" dirty="0">
              <a:cs typeface="Times New Roman" panose="02020603050405020304" pitchFamily="18" charset="0"/>
            </a:endParaRPr>
          </a:p>
        </p:txBody>
      </p:sp>
    </p:spTree>
    <p:extLst>
      <p:ext uri="{BB962C8B-B14F-4D97-AF65-F5344CB8AC3E}">
        <p14:creationId xmlns:p14="http://schemas.microsoft.com/office/powerpoint/2010/main" val="145831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313745" y="814656"/>
            <a:ext cx="11092070" cy="4680294"/>
          </a:xfrm>
        </p:spPr>
        <p:txBody>
          <a:bodyPr numCol="2">
            <a:noAutofit/>
          </a:bodyPr>
          <a:lstStyle/>
          <a:p>
            <a:pPr marL="0" indent="0">
              <a:buNone/>
            </a:pPr>
            <a:r>
              <a:rPr lang="en-US" sz="1200" b="1" dirty="0"/>
              <a:t>Description of the Senior Capstone Presentation</a:t>
            </a:r>
            <a:endParaRPr lang="en-US" sz="1200" dirty="0"/>
          </a:p>
          <a:p>
            <a:r>
              <a:rPr lang="en-US" sz="1200" dirty="0"/>
              <a:t>Designed specifically for Fine Arts Diploma Seal senior candidates, the focus of the Fine Arts </a:t>
            </a:r>
            <a:r>
              <a:rPr lang="en-US" sz="1200" dirty="0" smtClean="0"/>
              <a:t>Capstone </a:t>
            </a:r>
            <a:r>
              <a:rPr lang="en-US" sz="1200" dirty="0"/>
              <a:t>Project is to showcase the knowledge gained in the following areas:</a:t>
            </a:r>
          </a:p>
          <a:p>
            <a:pPr lvl="1"/>
            <a:r>
              <a:rPr lang="en-US" sz="1050" b="1" dirty="0"/>
              <a:t>Approved Fine Arts pathway courses</a:t>
            </a:r>
          </a:p>
          <a:p>
            <a:pPr lvl="1"/>
            <a:r>
              <a:rPr lang="en-US" sz="1050" b="1" dirty="0"/>
              <a:t>Fine Arts themed extracurricular activities and experiences</a:t>
            </a:r>
          </a:p>
          <a:p>
            <a:pPr lvl="1"/>
            <a:r>
              <a:rPr lang="en-US" sz="1050" b="1" dirty="0"/>
              <a:t>Community service related to the students Fine Arts Pathway</a:t>
            </a:r>
          </a:p>
          <a:p>
            <a:r>
              <a:rPr lang="en-US" sz="1200" dirty="0"/>
              <a:t>The Fine Arts capstone presentation will be a collection of the student’s art experiences through course work, community service and extracurricular activities.  Students will choose from a variety of formats or have the option of proposing a unique format of their own.  Predeveloped formats include:</a:t>
            </a:r>
          </a:p>
          <a:p>
            <a:pPr lvl="0"/>
            <a:r>
              <a:rPr lang="en-US" sz="1200" dirty="0"/>
              <a:t>Exhibition of reflective art pieces with an artist statement or artist talk</a:t>
            </a:r>
          </a:p>
          <a:p>
            <a:pPr lvl="0"/>
            <a:r>
              <a:rPr lang="en-US" sz="1200" dirty="0"/>
              <a:t>Written and performance of a piece of reflective music with artist statement</a:t>
            </a:r>
          </a:p>
          <a:p>
            <a:pPr lvl="0"/>
            <a:r>
              <a:rPr lang="en-US" sz="1200" dirty="0"/>
              <a:t>Choreographed dance performance with artist statement</a:t>
            </a:r>
          </a:p>
          <a:p>
            <a:pPr lvl="0"/>
            <a:r>
              <a:rPr lang="en-US" sz="1200" dirty="0"/>
              <a:t>One-act play, written and directed by student </a:t>
            </a:r>
          </a:p>
          <a:p>
            <a:pPr lvl="0"/>
            <a:r>
              <a:rPr lang="en-US" sz="1200" dirty="0"/>
              <a:t>Short Film-Approximately 8-10 minutes in length</a:t>
            </a:r>
          </a:p>
          <a:p>
            <a:pPr lvl="0"/>
            <a:r>
              <a:rPr lang="en-US" sz="1200" dirty="0"/>
              <a:t>Short Play/Dialogue-Approximately 3, 000 words</a:t>
            </a:r>
          </a:p>
          <a:p>
            <a:pPr lvl="0"/>
            <a:r>
              <a:rPr lang="en-US" sz="1200" dirty="0"/>
              <a:t>Reflective Essay-Approximately 3, 000 words</a:t>
            </a:r>
          </a:p>
          <a:p>
            <a:pPr lvl="0"/>
            <a:r>
              <a:rPr lang="en-US" sz="1200" dirty="0"/>
              <a:t>Interview-Approximately 8-10 minutes in length</a:t>
            </a:r>
          </a:p>
          <a:p>
            <a:pPr lvl="0"/>
            <a:r>
              <a:rPr lang="en-US" sz="1200" dirty="0"/>
              <a:t>PowerPoint Presentation – 10-20 slides along with 1,500 word report or presentation of 8-10 minutes</a:t>
            </a:r>
          </a:p>
          <a:p>
            <a:pPr lvl="0"/>
            <a:r>
              <a:rPr lang="en-US" sz="1200" dirty="0"/>
              <a:t>Photographic Presentation – 15-20 images with a 1,500 word report or a presentation of 8-10 minutes</a:t>
            </a:r>
          </a:p>
          <a:p>
            <a:endParaRPr lang="en-US" sz="1200" b="1" dirty="0" smtClean="0"/>
          </a:p>
          <a:p>
            <a:endParaRPr lang="en-US" sz="1200" b="1" dirty="0"/>
          </a:p>
          <a:p>
            <a:endParaRPr lang="en-US" sz="1200" b="1" dirty="0" smtClean="0"/>
          </a:p>
          <a:p>
            <a:pPr marL="0" indent="0">
              <a:buNone/>
            </a:pPr>
            <a:r>
              <a:rPr lang="en-US" sz="1200" b="1" dirty="0" smtClean="0"/>
              <a:t>Guiding </a:t>
            </a:r>
            <a:r>
              <a:rPr lang="en-US" sz="1200" b="1" dirty="0"/>
              <a:t>questions to consider when creating the Capstone Presentation:</a:t>
            </a:r>
            <a:endParaRPr lang="en-US" sz="1200" dirty="0"/>
          </a:p>
          <a:p>
            <a:pPr marL="0" indent="0">
              <a:buNone/>
            </a:pPr>
            <a:r>
              <a:rPr lang="en-US" sz="1200" i="1" dirty="0"/>
              <a:t>Reflecting on fine arts experiences</a:t>
            </a:r>
            <a:endParaRPr lang="en-US" sz="1200" dirty="0"/>
          </a:p>
          <a:p>
            <a:pPr marL="0" indent="0">
              <a:buNone/>
            </a:pPr>
            <a:r>
              <a:rPr lang="en-US" sz="1200" dirty="0" smtClean="0"/>
              <a:t>Students </a:t>
            </a:r>
            <a:r>
              <a:rPr lang="en-US" sz="1200" dirty="0"/>
              <a:t>may use the following questions to guide their projects:</a:t>
            </a:r>
          </a:p>
          <a:p>
            <a:pPr lvl="0" fontAlgn="base"/>
            <a:r>
              <a:rPr lang="en-US" sz="1200" dirty="0" smtClean="0"/>
              <a:t>What </a:t>
            </a:r>
            <a:r>
              <a:rPr lang="en-US" sz="1200" dirty="0"/>
              <a:t>insights have you had during and since you completed </a:t>
            </a:r>
            <a:r>
              <a:rPr lang="en-US" sz="1200" dirty="0" smtClean="0"/>
              <a:t>your </a:t>
            </a:r>
            <a:r>
              <a:rPr lang="en-US" sz="1200" dirty="0"/>
              <a:t>arts experiences that have changed your thinking (social, political, scientific, philosophical etc.)?</a:t>
            </a:r>
          </a:p>
          <a:p>
            <a:pPr lvl="0" fontAlgn="base"/>
            <a:r>
              <a:rPr lang="en-US" sz="1200" dirty="0"/>
              <a:t>How well do you feel your education (arts experiences) prepared you to become a more engaged member of society?</a:t>
            </a:r>
          </a:p>
          <a:p>
            <a:pPr lvl="0" fontAlgn="base"/>
            <a:r>
              <a:rPr lang="en-US" sz="1200" dirty="0"/>
              <a:t>To what degree do you think the artistic skills learned throughout your years at high school will benefit you as a student, professional, and as a human being in general?</a:t>
            </a:r>
          </a:p>
          <a:p>
            <a:pPr lvl="0" fontAlgn="base"/>
            <a:r>
              <a:rPr lang="en-US" sz="1200" dirty="0"/>
              <a:t>What do you think will make you stand out from others in the work place after living through these experiences?</a:t>
            </a:r>
          </a:p>
          <a:p>
            <a:pPr lvl="0" fontAlgn="base"/>
            <a:r>
              <a:rPr lang="en-US" sz="1200" dirty="0"/>
              <a:t>What advice do you have for future students and teachers to prepare to obtain the Fine Arts Diploma Seal? Why should they strive to pursue it?</a:t>
            </a:r>
          </a:p>
          <a:p>
            <a:pPr marL="0" indent="0">
              <a:buNone/>
            </a:pPr>
            <a:r>
              <a:rPr lang="en-US" sz="1200" b="1" dirty="0" smtClean="0"/>
              <a:t>Evaluation</a:t>
            </a:r>
            <a:endParaRPr lang="en-US" sz="1200" dirty="0"/>
          </a:p>
          <a:p>
            <a:r>
              <a:rPr lang="en-US" sz="1200" dirty="0"/>
              <a:t>The Senior Capstone presentation is one of the requirements to receive the Fine Arts </a:t>
            </a:r>
            <a:r>
              <a:rPr lang="en-US" sz="1200" dirty="0" smtClean="0"/>
              <a:t>Diploma Seal on the graduation </a:t>
            </a:r>
            <a:r>
              <a:rPr lang="en-US" sz="1200" dirty="0"/>
              <a:t>diploma.  Evaluation of each student’s </a:t>
            </a:r>
            <a:r>
              <a:rPr lang="en-US" sz="1200" dirty="0" smtClean="0"/>
              <a:t>FADS </a:t>
            </a:r>
            <a:r>
              <a:rPr lang="en-US" sz="1200" dirty="0"/>
              <a:t>Capstone will be conducted by selected faculty and community members, and will include a thorough review and assessment of the reflection performance or exhibition and presentation given.</a:t>
            </a:r>
          </a:p>
          <a:p>
            <a:pPr marL="0" indent="0">
              <a:buNone/>
            </a:pPr>
            <a:r>
              <a:rPr lang="en-US" sz="1200" b="1" dirty="0"/>
              <a:t>Capstone Review Committee</a:t>
            </a:r>
            <a:endParaRPr lang="en-US" sz="1200" dirty="0"/>
          </a:p>
          <a:p>
            <a:r>
              <a:rPr lang="en-US" sz="1200" dirty="0"/>
              <a:t>Each school will assemble a committee of faculty members who will evaluate the capstone projects for their school.  The team will consist of a Fine Arts teacher, counselor and an administrator.  A Capstone Project Rubric will be provided to the committee by the District Fine Arts Coordinator. FADS candidates will present their capstone projects before the committee during a designated period agreed upon by the school, but prior to April </a:t>
            </a:r>
            <a:r>
              <a:rPr lang="en-US" sz="1200" dirty="0" smtClean="0"/>
              <a:t>14.</a:t>
            </a:r>
            <a:endParaRPr lang="en-US" sz="1200" dirty="0"/>
          </a:p>
          <a:p>
            <a:pPr marL="0" indent="0">
              <a:buNone/>
            </a:pPr>
            <a:endParaRPr lang="en-US" sz="1200" dirty="0"/>
          </a:p>
        </p:txBody>
      </p:sp>
      <p:sp>
        <p:nvSpPr>
          <p:cNvPr id="4" name="Title 3"/>
          <p:cNvSpPr>
            <a:spLocks noGrp="1"/>
          </p:cNvSpPr>
          <p:nvPr>
            <p:ph type="title"/>
          </p:nvPr>
        </p:nvSpPr>
        <p:spPr>
          <a:xfrm>
            <a:off x="707666" y="8826"/>
            <a:ext cx="10463254" cy="1684802"/>
          </a:xfrm>
        </p:spPr>
        <p:txBody>
          <a:bodyPr>
            <a:noAutofit/>
          </a:bodyPr>
          <a:lstStyle/>
          <a:p>
            <a:pPr algn="ctr"/>
            <a:r>
              <a:rPr lang="en-US" sz="2800" b="1" dirty="0" smtClean="0">
                <a:cs typeface="Times New Roman" panose="02020603050405020304" pitchFamily="18" charset="0"/>
              </a:rPr>
              <a:t>SCCPSS </a:t>
            </a:r>
            <a:r>
              <a:rPr lang="en-US" sz="2800" b="1" dirty="0"/>
              <a:t>Approved </a:t>
            </a:r>
            <a:r>
              <a:rPr lang="en-US" sz="2800" b="1" dirty="0" smtClean="0"/>
              <a:t>Capstone Presentation</a:t>
            </a:r>
            <a:br>
              <a:rPr lang="en-US" sz="2800" b="1" dirty="0" smtClean="0"/>
            </a:br>
            <a:r>
              <a:rPr lang="en-US" sz="2000" b="1" dirty="0" smtClean="0"/>
              <a:t>Students work with their advisors to plan and present their Capstone Project</a:t>
            </a:r>
            <a:r>
              <a:rPr lang="en-US" sz="2800" b="1" dirty="0" smtClean="0"/>
              <a:t/>
            </a:r>
            <a:br>
              <a:rPr lang="en-US" sz="2800" b="1" dirty="0" smtClean="0"/>
            </a:br>
            <a:r>
              <a:rPr lang="en-US" sz="3200" dirty="0"/>
              <a:t/>
            </a:r>
            <a:br>
              <a:rPr lang="en-US" sz="3200" dirty="0"/>
            </a:br>
            <a:endParaRPr lang="en-US" sz="3200" b="1" dirty="0">
              <a:cs typeface="Times New Roman" panose="02020603050405020304" pitchFamily="18" charset="0"/>
            </a:endParaRPr>
          </a:p>
        </p:txBody>
      </p:sp>
    </p:spTree>
    <p:extLst>
      <p:ext uri="{BB962C8B-B14F-4D97-AF65-F5344CB8AC3E}">
        <p14:creationId xmlns:p14="http://schemas.microsoft.com/office/powerpoint/2010/main" val="359727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88911" y="8826"/>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4" name="Title 3"/>
          <p:cNvSpPr>
            <a:spLocks noGrp="1"/>
          </p:cNvSpPr>
          <p:nvPr>
            <p:ph type="title"/>
          </p:nvPr>
        </p:nvSpPr>
        <p:spPr/>
        <p:txBody>
          <a:bodyPr>
            <a:normAutofit/>
          </a:bodyPr>
          <a:lstStyle/>
          <a:p>
            <a:pPr algn="ctr"/>
            <a:r>
              <a:rPr lang="en-US" dirty="0" smtClean="0"/>
              <a:t>Steps</a:t>
            </a:r>
            <a:r>
              <a:rPr lang="en-US" dirty="0"/>
              <a:t/>
            </a:r>
            <a:br>
              <a:rPr lang="en-US" dirty="0"/>
            </a:br>
            <a:endParaRPr lang="en-US" b="1" dirty="0">
              <a:cs typeface="Times New Roman" panose="02020603050405020304" pitchFamily="18" charset="0"/>
            </a:endParaRPr>
          </a:p>
        </p:txBody>
      </p:sp>
      <p:sp>
        <p:nvSpPr>
          <p:cNvPr id="14" name="Content Placeholder 13"/>
          <p:cNvSpPr>
            <a:spLocks noGrp="1"/>
          </p:cNvSpPr>
          <p:nvPr>
            <p:ph sz="half" idx="2"/>
          </p:nvPr>
        </p:nvSpPr>
        <p:spPr>
          <a:xfrm>
            <a:off x="296186" y="1257744"/>
            <a:ext cx="11455842" cy="5413400"/>
          </a:xfrm>
        </p:spPr>
        <p:txBody>
          <a:bodyPr numCol="3">
            <a:normAutofit/>
          </a:bodyPr>
          <a:lstStyle/>
          <a:p>
            <a:r>
              <a:rPr lang="en-US" sz="1200" dirty="0" smtClean="0"/>
              <a:t>1. Meet with one of your </a:t>
            </a:r>
            <a:r>
              <a:rPr lang="en-US" sz="1200" smtClean="0"/>
              <a:t>Fine Arts Teachers</a:t>
            </a:r>
            <a:endParaRPr lang="en-US" sz="1200" dirty="0"/>
          </a:p>
        </p:txBody>
      </p:sp>
    </p:spTree>
    <p:extLst>
      <p:ext uri="{BB962C8B-B14F-4D97-AF65-F5344CB8AC3E}">
        <p14:creationId xmlns:p14="http://schemas.microsoft.com/office/powerpoint/2010/main" val="55335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236491" y="-15903"/>
            <a:ext cx="3955509" cy="6179993"/>
          </a:xfrm>
          <a:prstGeom prst="rect">
            <a:avLst/>
          </a:prstGeom>
        </p:spPr>
      </p:pic>
      <p:pic>
        <p:nvPicPr>
          <p:cNvPr id="9" name="Picture 8"/>
          <p:cNvPicPr>
            <a:picLocks noChangeAspect="1"/>
          </p:cNvPicPr>
          <p:nvPr/>
        </p:nvPicPr>
        <p:blipFill>
          <a:blip r:embed="rId3"/>
          <a:stretch>
            <a:fillRect/>
          </a:stretch>
        </p:blipFill>
        <p:spPr>
          <a:xfrm>
            <a:off x="0" y="-111318"/>
            <a:ext cx="4373217" cy="6844328"/>
          </a:xfrm>
          <a:prstGeom prst="rect">
            <a:avLst/>
          </a:prstGeom>
        </p:spPr>
      </p:pic>
      <p:sp>
        <p:nvSpPr>
          <p:cNvPr id="2" name="Title 1"/>
          <p:cNvSpPr>
            <a:spLocks noGrp="1"/>
          </p:cNvSpPr>
          <p:nvPr>
            <p:ph type="title"/>
          </p:nvPr>
        </p:nvSpPr>
        <p:spPr/>
        <p:txBody>
          <a:bodyPr numCol="1">
            <a:noAutofit/>
          </a:bodyPr>
          <a:lstStyle/>
          <a:p>
            <a:pPr algn="ct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Components Needed for the Fine Arts Diploma Seal</a:t>
            </a:r>
            <a:r>
              <a:rPr lang="en-US" sz="1800" b="1" dirty="0" smtClean="0">
                <a:latin typeface="Times New Roman" panose="02020603050405020304" pitchFamily="18" charset="0"/>
                <a:cs typeface="Times New Roman" panose="02020603050405020304" pitchFamily="18" charset="0"/>
              </a:rPr>
              <a:t/>
            </a:r>
            <a:br>
              <a:rPr lang="en-US" sz="18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dirty="0"/>
              <a:t/>
            </a:r>
            <a:br>
              <a:rPr lang="en-US" sz="2000" dirty="0"/>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endParaRPr lang="en-US" sz="2000" dirty="0"/>
          </a:p>
        </p:txBody>
      </p:sp>
      <p:sp>
        <p:nvSpPr>
          <p:cNvPr id="3" name="Rectangle 2"/>
          <p:cNvSpPr/>
          <p:nvPr/>
        </p:nvSpPr>
        <p:spPr>
          <a:xfrm>
            <a:off x="461176" y="1134096"/>
            <a:ext cx="10829014" cy="6463308"/>
          </a:xfrm>
          <a:prstGeom prst="rect">
            <a:avLst/>
          </a:prstGeom>
        </p:spPr>
        <p:txBody>
          <a:bodyPr wrap="square" numCol="3">
            <a:spAutoFit/>
          </a:bodyPr>
          <a:lstStyle/>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Completion </a:t>
            </a:r>
            <a:r>
              <a:rPr lang="en-US" b="1" dirty="0">
                <a:latin typeface="Times New Roman" panose="02020603050405020304" pitchFamily="18" charset="0"/>
                <a:cs typeface="Times New Roman" panose="02020603050405020304" pitchFamily="18" charset="0"/>
              </a:rPr>
              <a:t>of a Fine Arts </a:t>
            </a:r>
            <a:r>
              <a:rPr lang="en-US" b="1" dirty="0" smtClean="0">
                <a:latin typeface="Times New Roman" panose="02020603050405020304" pitchFamily="18" charset="0"/>
                <a:cs typeface="Times New Roman" panose="02020603050405020304" pitchFamily="18" charset="0"/>
              </a:rPr>
              <a:t>Pathway</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GB" dirty="0"/>
              <a:t>A Fine Arts Pathway consists of a minimum of three courses in one of the fine arts subject areas. These areas include dance, music, theatre and visual arts. Pathway completion denotes mastery in one art form</a:t>
            </a:r>
            <a:r>
              <a:rPr lang="en-GB" dirty="0" smtClean="0"/>
              <a:t>.</a:t>
            </a:r>
          </a:p>
          <a:p>
            <a:pPr marL="342900" indent="-342900">
              <a:buAutoNum type="arabicPeriod"/>
            </a:pPr>
            <a:endParaRPr lang="en-GB" dirty="0"/>
          </a:p>
          <a:p>
            <a:pPr marL="342900" indent="-342900">
              <a:buAutoNum type="arabicPeriod"/>
            </a:pPr>
            <a:endParaRPr lang="en-GB" b="1" dirty="0" smtClean="0"/>
          </a:p>
          <a:p>
            <a:pPr marL="342900" indent="-342900">
              <a:buAutoNum type="arabicPeriod"/>
            </a:pPr>
            <a:endParaRPr lang="en-GB" b="1" dirty="0"/>
          </a:p>
          <a:p>
            <a:pPr marL="342900" indent="-342900">
              <a:buAutoNum type="arabicPeriod"/>
            </a:pPr>
            <a:endParaRPr lang="en-GB" b="1" dirty="0" smtClean="0"/>
          </a:p>
          <a:p>
            <a:pPr marL="342900" indent="-342900">
              <a:buAutoNum type="arabicPeriod"/>
            </a:pPr>
            <a:endParaRPr lang="en-GB" b="1" dirty="0" smtClean="0"/>
          </a:p>
          <a:p>
            <a:pPr marL="342900" indent="-342900">
              <a:buAutoNum type="arabicPeriod"/>
            </a:pPr>
            <a:endParaRPr lang="en-GB" b="1" dirty="0"/>
          </a:p>
          <a:p>
            <a:pPr marL="342900" indent="-342900">
              <a:buAutoNum type="arabicPeriod"/>
            </a:pPr>
            <a:endParaRPr lang="en-GB" b="1" dirty="0" smtClean="0"/>
          </a:p>
          <a:p>
            <a:pPr marL="342900" indent="-342900">
              <a:buAutoNum type="arabicPeriod"/>
            </a:pPr>
            <a:endParaRPr lang="en-GB" b="1" dirty="0"/>
          </a:p>
          <a:p>
            <a:pPr marL="342900" indent="-342900">
              <a:buAutoNum type="arabicPeriod"/>
            </a:pPr>
            <a:endParaRPr lang="en-GB" b="1" dirty="0" smtClean="0"/>
          </a:p>
          <a:p>
            <a:r>
              <a:rPr lang="en-GB" b="1" dirty="0" smtClean="0"/>
              <a:t>   </a:t>
            </a:r>
          </a:p>
          <a:p>
            <a:pPr marL="342900" indent="-342900">
              <a:buAutoNum type="arabicPeriod"/>
            </a:pPr>
            <a:endParaRPr lang="en-GB" b="1" dirty="0"/>
          </a:p>
          <a:p>
            <a:pPr marL="342900" indent="-342900">
              <a:buAutoNum type="arabicPeriod"/>
            </a:pPr>
            <a:endParaRPr lang="en-GB" b="1" dirty="0" smtClean="0"/>
          </a:p>
          <a:p>
            <a:pPr marL="342900" indent="-342900">
              <a:buAutoNum type="arabicPeriod"/>
            </a:pPr>
            <a:endParaRPr lang="en-GB" b="1" dirty="0"/>
          </a:p>
          <a:p>
            <a:endParaRPr lang="en-GB" b="1" dirty="0"/>
          </a:p>
          <a:p>
            <a:endParaRPr lang="en-GB" b="1" dirty="0" smtClean="0"/>
          </a:p>
          <a:p>
            <a:endParaRPr lang="en-GB" b="1" dirty="0"/>
          </a:p>
          <a:p>
            <a:pPr lvl="1"/>
            <a:r>
              <a:rPr lang="en-GB" b="1" dirty="0" smtClean="0"/>
              <a:t>Creative Industry Skill Focus         Course</a:t>
            </a:r>
          </a:p>
          <a:p>
            <a:pPr lvl="1"/>
            <a:r>
              <a:rPr lang="en-GB" dirty="0"/>
              <a:t>One credit is required in either a CTAE course that provides a creative industry skill focus for students or a fourth fine arts course, and two fine arts related extracurricular activities. A list of the approved courses can be found at </a:t>
            </a:r>
            <a:r>
              <a:rPr lang="en-US" u="sng" dirty="0" smtClean="0">
                <a:hlinkClick r:id="rId4"/>
              </a:rPr>
              <a:t>www.gadoe.org/fine-arts</a:t>
            </a:r>
            <a:endParaRPr lang="en-US" u="sng" dirty="0" smtClean="0"/>
          </a:p>
          <a:p>
            <a:pPr lvl="1"/>
            <a:endParaRPr lang="en-US" u="sng" dirty="0" smtClean="0"/>
          </a:p>
          <a:p>
            <a:pPr lvl="1"/>
            <a:endParaRPr lang="en-US" u="sng" dirty="0"/>
          </a:p>
          <a:p>
            <a:pPr lvl="1"/>
            <a:endParaRPr lang="en-US" u="sng" dirty="0" smtClean="0"/>
          </a:p>
          <a:p>
            <a:pPr lvl="1"/>
            <a:endParaRPr lang="en-US" u="sng" dirty="0"/>
          </a:p>
          <a:p>
            <a:pPr lvl="1"/>
            <a:endParaRPr lang="en-US" u="sng" dirty="0" smtClean="0"/>
          </a:p>
          <a:p>
            <a:pPr lvl="1"/>
            <a:endParaRPr lang="en-US" u="sng" dirty="0"/>
          </a:p>
          <a:p>
            <a:pPr lvl="1"/>
            <a:endParaRPr lang="en-US" u="sng" dirty="0" smtClean="0"/>
          </a:p>
          <a:p>
            <a:pPr lvl="1"/>
            <a:endParaRPr lang="en-US" u="sng" dirty="0"/>
          </a:p>
          <a:p>
            <a:pPr lvl="1"/>
            <a:endParaRPr lang="en-US" u="sng" dirty="0" smtClean="0"/>
          </a:p>
          <a:p>
            <a:pPr lvl="1"/>
            <a:endParaRPr lang="en-US" u="sng" dirty="0" smtClean="0"/>
          </a:p>
          <a:p>
            <a:pPr lvl="1"/>
            <a:endParaRPr lang="en-US" u="sng" dirty="0"/>
          </a:p>
          <a:p>
            <a:pPr lvl="1"/>
            <a:endParaRPr lang="en-US" u="sng" dirty="0"/>
          </a:p>
          <a:p>
            <a:pPr lvl="1"/>
            <a:r>
              <a:rPr lang="en-US" b="1" dirty="0" smtClean="0"/>
              <a:t>Community Arts Partnerships</a:t>
            </a:r>
          </a:p>
          <a:p>
            <a:pPr lvl="1"/>
            <a:r>
              <a:rPr lang="en-GB" dirty="0"/>
              <a:t>To achieve a Fine Arts Diploma Seal, students share their talent and industry knowledge by providing at least 20 hours of arts related community service and presenting a capstone presentation on their experiences. </a:t>
            </a:r>
            <a:endParaRPr lang="en-US" dirty="0"/>
          </a:p>
          <a:p>
            <a:pPr lvl="1"/>
            <a:endParaRPr lang="en-US" b="1" dirty="0"/>
          </a:p>
          <a:p>
            <a:pPr marL="342900" indent="-342900">
              <a:buAutoNum type="arabicPeriod"/>
            </a:pPr>
            <a:endParaRPr lang="en-GB" b="1" dirty="0" smtClean="0"/>
          </a:p>
          <a:p>
            <a:pPr marL="342900" indent="-342900">
              <a:buAutoNum type="arabicPeriod"/>
            </a:pPr>
            <a:endParaRPr lang="en-GB" dirty="0" smtClean="0"/>
          </a:p>
          <a:p>
            <a:pPr marL="342900" indent="-342900">
              <a:buAutoNum type="arabicPeriod"/>
            </a:pPr>
            <a:endParaRPr lang="en-US" b="1" dirty="0">
              <a:latin typeface="Times New Roman" panose="02020603050405020304" pitchFamily="18" charset="0"/>
              <a:cs typeface="Times New Roman" panose="02020603050405020304" pitchFamily="18" charset="0"/>
            </a:endParaRPr>
          </a:p>
          <a:p>
            <a:r>
              <a:rPr lang="en-GB" dirty="0"/>
              <a:t/>
            </a:r>
            <a:br>
              <a:rPr lang="en-GB" dirty="0"/>
            </a:br>
            <a:endParaRPr lang="en-US" dirty="0"/>
          </a:p>
        </p:txBody>
      </p:sp>
    </p:spTree>
    <p:extLst>
      <p:ext uri="{BB962C8B-B14F-4D97-AF65-F5344CB8AC3E}">
        <p14:creationId xmlns:p14="http://schemas.microsoft.com/office/powerpoint/2010/main" val="138014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47708"/>
            <a:ext cx="4373217" cy="6844328"/>
          </a:xfrm>
          <a:prstGeom prst="rect">
            <a:avLst/>
          </a:prstGeom>
        </p:spPr>
      </p:pic>
      <p:pic>
        <p:nvPicPr>
          <p:cNvPr id="5" name="Content Placeholder 4"/>
          <p:cNvPicPr>
            <a:picLocks noGrp="1" noChangeAspect="1"/>
          </p:cNvPicPr>
          <p:nvPr>
            <p:ph sz="half" idx="1"/>
          </p:nvPr>
        </p:nvPicPr>
        <p:blipFill>
          <a:blip r:embed="rId3"/>
          <a:stretch>
            <a:fillRect/>
          </a:stretch>
        </p:blipFill>
        <p:spPr>
          <a:xfrm>
            <a:off x="7808181" y="-1"/>
            <a:ext cx="4383818" cy="6849173"/>
          </a:xfrm>
          <a:prstGeom prst="rect">
            <a:avLst/>
          </a:prstGeom>
        </p:spPr>
      </p:pic>
      <p:sp>
        <p:nvSpPr>
          <p:cNvPr id="2" name="Title 1"/>
          <p:cNvSpPr>
            <a:spLocks noGrp="1"/>
          </p:cNvSpPr>
          <p:nvPr>
            <p:ph type="title"/>
          </p:nvPr>
        </p:nvSpPr>
        <p:spPr>
          <a:xfrm>
            <a:off x="737937" y="1772248"/>
            <a:ext cx="10172055" cy="1652337"/>
          </a:xfrm>
        </p:spPr>
        <p:txBody>
          <a:bodyPr>
            <a:normAutofit fontScale="90000"/>
          </a:bodyPr>
          <a:lstStyle/>
          <a:p>
            <a:pPr algn="ct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SCCPSS Fine Arts Pathways include:</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DANCE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INSTRUMENTAL </a:t>
            </a:r>
            <a:r>
              <a:rPr lang="en-US" sz="3100" dirty="0" smtClean="0">
                <a:latin typeface="Times New Roman" panose="02020603050405020304" pitchFamily="18" charset="0"/>
                <a:cs typeface="Times New Roman" panose="02020603050405020304" pitchFamily="18" charset="0"/>
              </a:rPr>
              <a:t>MUSIC (</a:t>
            </a:r>
            <a:r>
              <a:rPr lang="en-US" sz="3100" dirty="0" smtClean="0">
                <a:latin typeface="Times New Roman" panose="02020603050405020304" pitchFamily="18" charset="0"/>
                <a:cs typeface="Times New Roman" panose="02020603050405020304" pitchFamily="18" charset="0"/>
              </a:rPr>
              <a:t>Band/Orchestra/Keyboard)</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VOCAL MUSIC (</a:t>
            </a:r>
            <a:r>
              <a:rPr lang="en-US" sz="3100" dirty="0" smtClean="0">
                <a:latin typeface="Times New Roman" panose="02020603050405020304" pitchFamily="18" charset="0"/>
                <a:cs typeface="Times New Roman" panose="02020603050405020304" pitchFamily="18" charset="0"/>
              </a:rPr>
              <a:t>Chorus)</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THEATRE</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VISUAL ARTS</a:t>
            </a:r>
            <a:r>
              <a:rPr lang="en-US" dirty="0" smtClean="0"/>
              <a:t/>
            </a:r>
            <a:br>
              <a:rPr lang="en-US" dirty="0" smtClean="0"/>
            </a:br>
            <a:endParaRPr lang="en-US" dirty="0"/>
          </a:p>
        </p:txBody>
      </p:sp>
    </p:spTree>
    <p:extLst>
      <p:ext uri="{BB962C8B-B14F-4D97-AF65-F5344CB8AC3E}">
        <p14:creationId xmlns:p14="http://schemas.microsoft.com/office/powerpoint/2010/main" val="254848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808181" y="-47708"/>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2562307" y="1881285"/>
            <a:ext cx="5181600" cy="4351338"/>
          </a:xfrm>
        </p:spPr>
        <p:txBody>
          <a:bodyPr>
            <a:normAutofit lnSpcReduction="10000"/>
          </a:bodyPr>
          <a:lstStyle/>
          <a:p>
            <a:pPr marL="0" indent="0" algn="ctr">
              <a:buNone/>
            </a:pPr>
            <a:r>
              <a:rPr lang="en-US" sz="3600" dirty="0" smtClean="0">
                <a:latin typeface="+mj-lt"/>
              </a:rPr>
              <a:t>SCCPSS Approved Pathways</a:t>
            </a:r>
          </a:p>
          <a:p>
            <a:r>
              <a:rPr lang="en-US" dirty="0" smtClean="0"/>
              <a:t>Dance</a:t>
            </a:r>
            <a:endParaRPr lang="en-US" dirty="0" smtClean="0"/>
          </a:p>
          <a:p>
            <a:r>
              <a:rPr lang="en-US" dirty="0" smtClean="0"/>
              <a:t>Music Instrumental</a:t>
            </a:r>
          </a:p>
          <a:p>
            <a:r>
              <a:rPr lang="en-US" dirty="0" smtClean="0"/>
              <a:t>Music Voice</a:t>
            </a:r>
          </a:p>
          <a:p>
            <a:r>
              <a:rPr lang="en-US" dirty="0" smtClean="0"/>
              <a:t>Theatre</a:t>
            </a:r>
          </a:p>
          <a:p>
            <a:r>
              <a:rPr lang="en-US" dirty="0" smtClean="0"/>
              <a:t>Visual Arts – 2D Pathway</a:t>
            </a:r>
          </a:p>
          <a:p>
            <a:r>
              <a:rPr lang="en-US" dirty="0" smtClean="0"/>
              <a:t>Visual Arts – 3D Pathway</a:t>
            </a:r>
          </a:p>
          <a:p>
            <a:r>
              <a:rPr lang="en-US" dirty="0" smtClean="0"/>
              <a:t>Visual Arts – </a:t>
            </a:r>
            <a:r>
              <a:rPr lang="en-US" dirty="0" smtClean="0"/>
              <a:t>Comprehensive</a:t>
            </a:r>
            <a:endParaRPr lang="en-US" dirty="0"/>
          </a:p>
        </p:txBody>
      </p:sp>
      <p:sp>
        <p:nvSpPr>
          <p:cNvPr id="4" name="Title 3"/>
          <p:cNvSpPr>
            <a:spLocks noGrp="1"/>
          </p:cNvSpPr>
          <p:nvPr>
            <p:ph type="title"/>
          </p:nvPr>
        </p:nvSpPr>
        <p:spPr/>
        <p:txBody>
          <a:bodyPr>
            <a:normAutofit fontScale="90000"/>
          </a:bodyPr>
          <a:lstStyle/>
          <a:p>
            <a:pPr algn="ctr"/>
            <a:r>
              <a:rPr lang="en-US" b="1" dirty="0" smtClean="0">
                <a:cs typeface="Times New Roman" panose="02020603050405020304" pitchFamily="18" charset="0"/>
              </a:rPr>
              <a:t>FADS Course Work Required</a:t>
            </a:r>
            <a:br>
              <a:rPr lang="en-US" b="1" dirty="0" smtClean="0">
                <a:cs typeface="Times New Roman" panose="02020603050405020304" pitchFamily="18" charset="0"/>
              </a:rPr>
            </a:br>
            <a:r>
              <a:rPr lang="en-US" b="1" dirty="0" smtClean="0">
                <a:cs typeface="Times New Roman" panose="02020603050405020304" pitchFamily="18" charset="0"/>
              </a:rPr>
              <a:t>3 Courses in your Fine Arts Pathway </a:t>
            </a:r>
            <a:br>
              <a:rPr lang="en-US" b="1" dirty="0" smtClean="0">
                <a:cs typeface="Times New Roman" panose="02020603050405020304" pitchFamily="18" charset="0"/>
              </a:rPr>
            </a:br>
            <a:r>
              <a:rPr lang="en-US" b="1" dirty="0" smtClean="0">
                <a:cs typeface="Times New Roman" panose="02020603050405020304" pitchFamily="18" charset="0"/>
              </a:rPr>
              <a:t>+ </a:t>
            </a:r>
            <a:r>
              <a:rPr lang="en-US" b="1" dirty="0" smtClean="0">
                <a:cs typeface="Times New Roman" panose="02020603050405020304" pitchFamily="18" charset="0"/>
              </a:rPr>
              <a:t>1 CTAE or </a:t>
            </a:r>
            <a:r>
              <a:rPr lang="en-US" b="1" dirty="0" smtClean="0">
                <a:cs typeface="Times New Roman" panose="02020603050405020304" pitchFamily="18" charset="0"/>
              </a:rPr>
              <a:t>fourth Fine </a:t>
            </a:r>
            <a:r>
              <a:rPr lang="en-US" b="1" dirty="0" smtClean="0">
                <a:cs typeface="Times New Roman" panose="02020603050405020304" pitchFamily="18" charset="0"/>
              </a:rPr>
              <a:t>Art</a:t>
            </a:r>
            <a:endParaRPr lang="en-US" b="1" dirty="0">
              <a:cs typeface="Times New Roman" panose="02020603050405020304" pitchFamily="18" charset="0"/>
            </a:endParaRPr>
          </a:p>
        </p:txBody>
      </p:sp>
    </p:spTree>
    <p:extLst>
      <p:ext uri="{BB962C8B-B14F-4D97-AF65-F5344CB8AC3E}">
        <p14:creationId xmlns:p14="http://schemas.microsoft.com/office/powerpoint/2010/main" val="326700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808181" y="0"/>
            <a:ext cx="4383819" cy="6849174"/>
          </a:xfrm>
          <a:prstGeom prst="rect">
            <a:avLst/>
          </a:prstGeom>
        </p:spPr>
      </p:pic>
      <p:pic>
        <p:nvPicPr>
          <p:cNvPr id="9" name="Picture 8"/>
          <p:cNvPicPr>
            <a:picLocks noChangeAspect="1"/>
          </p:cNvPicPr>
          <p:nvPr/>
        </p:nvPicPr>
        <p:blipFill>
          <a:blip r:embed="rId3"/>
          <a:stretch>
            <a:fillRect/>
          </a:stretch>
        </p:blipFill>
        <p:spPr>
          <a:xfrm>
            <a:off x="0" y="-47708"/>
            <a:ext cx="4373217" cy="6844328"/>
          </a:xfrm>
          <a:prstGeom prst="rect">
            <a:avLst/>
          </a:prstGeom>
        </p:spPr>
      </p:pic>
      <p:sp>
        <p:nvSpPr>
          <p:cNvPr id="3" name="Content Placeholder 2"/>
          <p:cNvSpPr>
            <a:spLocks noGrp="1"/>
          </p:cNvSpPr>
          <p:nvPr>
            <p:ph sz="half" idx="2"/>
          </p:nvPr>
        </p:nvSpPr>
        <p:spPr>
          <a:xfrm>
            <a:off x="2562307" y="1881285"/>
            <a:ext cx="5181600" cy="4351338"/>
          </a:xfrm>
        </p:spPr>
        <p:txBody>
          <a:bodyPr/>
          <a:lstStyle/>
          <a:p>
            <a:r>
              <a:rPr lang="en-US" dirty="0" smtClean="0">
                <a:latin typeface="Times New Roman" panose="02020603050405020304" pitchFamily="18" charset="0"/>
                <a:cs typeface="Times New Roman" panose="02020603050405020304" pitchFamily="18" charset="0"/>
              </a:rPr>
              <a:t>All </a:t>
            </a:r>
            <a:r>
              <a:rPr lang="en-US" dirty="0" smtClean="0">
                <a:latin typeface="Times New Roman" panose="02020603050405020304" pitchFamily="18" charset="0"/>
                <a:cs typeface="Times New Roman" panose="02020603050405020304" pitchFamily="18" charset="0"/>
              </a:rPr>
              <a:t>Visual Arts Pathways must contain a Comprehensive 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course</a:t>
            </a:r>
          </a:p>
          <a:p>
            <a:r>
              <a:rPr lang="en-US" dirty="0" smtClean="0">
                <a:latin typeface="Times New Roman" panose="02020603050405020304" pitchFamily="18" charset="0"/>
                <a:cs typeface="Times New Roman" panose="02020603050405020304" pitchFamily="18" charset="0"/>
              </a:rPr>
              <a:t>Music Appreciation is not an acceptable Fine Arts course for pathways</a:t>
            </a:r>
          </a:p>
          <a:p>
            <a:endParaRPr lang="en-US" dirty="0"/>
          </a:p>
        </p:txBody>
      </p:sp>
      <p:sp>
        <p:nvSpPr>
          <p:cNvPr id="4" name="Title 3"/>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Important Note!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21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16133" y="0"/>
            <a:ext cx="4383820" cy="6849176"/>
          </a:xfrm>
          <a:prstGeom prst="rect">
            <a:avLst/>
          </a:prstGeom>
        </p:spPr>
      </p:pic>
      <p:pic>
        <p:nvPicPr>
          <p:cNvPr id="9" name="Picture 8"/>
          <p:cNvPicPr>
            <a:picLocks noChangeAspect="1"/>
          </p:cNvPicPr>
          <p:nvPr/>
        </p:nvPicPr>
        <p:blipFill>
          <a:blip r:embed="rId3"/>
          <a:stretch>
            <a:fillRect/>
          </a:stretch>
        </p:blipFill>
        <p:spPr>
          <a:xfrm>
            <a:off x="-7952" y="-47708"/>
            <a:ext cx="4373217" cy="6844328"/>
          </a:xfrm>
          <a:prstGeom prst="rect">
            <a:avLst/>
          </a:prstGeom>
        </p:spPr>
      </p:pic>
      <p:sp>
        <p:nvSpPr>
          <p:cNvPr id="4" name="Title 3"/>
          <p:cNvSpPr>
            <a:spLocks noGrp="1"/>
          </p:cNvSpPr>
          <p:nvPr>
            <p:ph type="title"/>
          </p:nvPr>
        </p:nvSpPr>
        <p:spPr/>
        <p:txBody>
          <a:bodyPr>
            <a:noAutofit/>
          </a:bodyPr>
          <a:lstStyle/>
          <a:p>
            <a:pPr algn="ctr"/>
            <a:r>
              <a:rPr lang="en-US" sz="1800" b="1" dirty="0" smtClean="0">
                <a:latin typeface="Times New Roman" panose="02020603050405020304" pitchFamily="18" charset="0"/>
                <a:cs typeface="Times New Roman" panose="02020603050405020304" pitchFamily="18" charset="0"/>
              </a:rPr>
              <a:t>SCCPSS Approved </a:t>
            </a:r>
            <a:r>
              <a:rPr lang="en-US" sz="1800" b="1" dirty="0" smtClean="0">
                <a:latin typeface="Times New Roman" panose="02020603050405020304" pitchFamily="18" charset="0"/>
                <a:cs typeface="Times New Roman" panose="02020603050405020304" pitchFamily="18" charset="0"/>
              </a:rPr>
              <a:t>Courses for </a:t>
            </a:r>
            <a:r>
              <a:rPr lang="en-US" sz="1800" b="1" dirty="0" smtClean="0">
                <a:latin typeface="Times New Roman" panose="02020603050405020304" pitchFamily="18" charset="0"/>
                <a:cs typeface="Times New Roman" panose="02020603050405020304" pitchFamily="18" charset="0"/>
              </a:rPr>
              <a:t>Dance</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err="1"/>
              <a:t>DANCE</a:t>
            </a:r>
            <a:r>
              <a:rPr lang="en-US" sz="1600" b="1" dirty="0"/>
              <a:t> PERFORMANCE PATHWAY</a:t>
            </a:r>
            <a:r>
              <a:rPr lang="en-US" sz="1600" dirty="0"/>
              <a:t/>
            </a:r>
            <a:br>
              <a:rPr lang="en-US" sz="1600" dirty="0"/>
            </a:br>
            <a:r>
              <a:rPr lang="en-US" sz="1600" dirty="0"/>
              <a:t>It is important to note that 3 classes are considered the minimum for a Dance Pathway (state course prefix numbers 51) and that one of those classes must be at </a:t>
            </a:r>
            <a:r>
              <a:rPr lang="en-US" sz="1600" u="sng" dirty="0"/>
              <a:t>level 2</a:t>
            </a:r>
            <a:r>
              <a:rPr lang="en-US" sz="1600" dirty="0"/>
              <a:t> or higher. Students are encouraged to take additional courses in order to be college and career ready.</a:t>
            </a:r>
            <a:br>
              <a:rPr lang="en-US" sz="1600" dirty="0"/>
            </a:br>
            <a:r>
              <a:rPr lang="en-US" sz="1600" b="1" u="sng" dirty="0"/>
              <a:t>Levels 1- 3</a:t>
            </a:r>
            <a:r>
              <a:rPr lang="en-US" sz="1600" dirty="0"/>
              <a:t/>
            </a:r>
            <a:br>
              <a:rPr lang="en-US" sz="1600" dirty="0"/>
            </a:br>
            <a:r>
              <a:rPr lang="en-US" sz="1600" i="1" dirty="0"/>
              <a:t>Choose a minimum of three courses from the strands below with at least one being at a level 2 or higher</a:t>
            </a:r>
            <a:r>
              <a:rPr lang="en-US" sz="1600" dirty="0"/>
              <a:t/>
            </a:r>
            <a:br>
              <a:rPr lang="en-US" sz="1600" dirty="0"/>
            </a:b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463040" y="1518699"/>
            <a:ext cx="7680960" cy="4826962"/>
          </a:xfrm>
          <a:prstGeom prst="rect">
            <a:avLst/>
          </a:prstGeom>
        </p:spPr>
        <p:txBody>
          <a:bodyPr wrap="square" numCol="2">
            <a:spAutoFit/>
          </a:bodyPr>
          <a:lstStyle/>
          <a:p>
            <a:endParaRPr lang="en-US" dirty="0" smtClean="0"/>
          </a:p>
          <a:p>
            <a:r>
              <a:rPr lang="en-US" dirty="0" smtClean="0"/>
              <a:t>51.02100 </a:t>
            </a:r>
            <a:r>
              <a:rPr lang="en-US" dirty="0"/>
              <a:t>Ballet I</a:t>
            </a:r>
          </a:p>
          <a:p>
            <a:r>
              <a:rPr lang="en-US" dirty="0"/>
              <a:t>51.02300 Ballet II</a:t>
            </a:r>
          </a:p>
          <a:p>
            <a:r>
              <a:rPr lang="en-US" dirty="0"/>
              <a:t>51.02400 Ballet III</a:t>
            </a:r>
          </a:p>
          <a:p>
            <a:r>
              <a:rPr lang="en-US" dirty="0"/>
              <a:t>51.02500 Ballet IV</a:t>
            </a:r>
          </a:p>
          <a:p>
            <a:r>
              <a:rPr lang="en-US" dirty="0"/>
              <a:t> </a:t>
            </a:r>
          </a:p>
          <a:p>
            <a:r>
              <a:rPr lang="en-US" dirty="0"/>
              <a:t>51.03100 Jazz Dance I</a:t>
            </a:r>
          </a:p>
          <a:p>
            <a:r>
              <a:rPr lang="en-US" dirty="0"/>
              <a:t>51.03200 Jazz Dance II</a:t>
            </a:r>
          </a:p>
          <a:p>
            <a:r>
              <a:rPr lang="en-US" dirty="0"/>
              <a:t>51.03300 Jazz Dance III</a:t>
            </a:r>
          </a:p>
          <a:p>
            <a:r>
              <a:rPr lang="en-US" dirty="0"/>
              <a:t>51.03400 Jazz Dance IV</a:t>
            </a:r>
          </a:p>
          <a:p>
            <a:r>
              <a:rPr lang="en-US" dirty="0"/>
              <a:t> </a:t>
            </a:r>
          </a:p>
          <a:p>
            <a:r>
              <a:rPr lang="en-US" dirty="0"/>
              <a:t>51.04100 Modern Dance I</a:t>
            </a:r>
          </a:p>
          <a:p>
            <a:r>
              <a:rPr lang="en-US" dirty="0"/>
              <a:t>51.04200 Modern Dance II</a:t>
            </a:r>
          </a:p>
          <a:p>
            <a:r>
              <a:rPr lang="en-US" dirty="0"/>
              <a:t>51.04300 Modern Dance III</a:t>
            </a:r>
          </a:p>
          <a:p>
            <a:r>
              <a:rPr lang="en-US" dirty="0"/>
              <a:t>51.04400 Modern Dance IV</a:t>
            </a:r>
          </a:p>
          <a:p>
            <a:r>
              <a:rPr lang="en-US" dirty="0"/>
              <a:t> </a:t>
            </a:r>
            <a:endParaRPr lang="en-US" dirty="0" smtClean="0"/>
          </a:p>
          <a:p>
            <a:endParaRPr lang="en-US" dirty="0"/>
          </a:p>
          <a:p>
            <a:endParaRPr lang="en-US" dirty="0"/>
          </a:p>
          <a:p>
            <a:r>
              <a:rPr lang="en-US" dirty="0"/>
              <a:t>51.05200 Dance Composition</a:t>
            </a:r>
          </a:p>
          <a:p>
            <a:r>
              <a:rPr lang="en-US" dirty="0"/>
              <a:t> </a:t>
            </a:r>
          </a:p>
          <a:p>
            <a:r>
              <a:rPr lang="en-US" dirty="0"/>
              <a:t>51.05300 Dance I</a:t>
            </a:r>
          </a:p>
          <a:p>
            <a:r>
              <a:rPr lang="en-US" dirty="0"/>
              <a:t>51.05400 Dance II</a:t>
            </a:r>
          </a:p>
          <a:p>
            <a:r>
              <a:rPr lang="en-US" dirty="0"/>
              <a:t>51.05500 Dance III</a:t>
            </a:r>
          </a:p>
          <a:p>
            <a:r>
              <a:rPr lang="en-US" dirty="0"/>
              <a:t>51.05600 Dance IV</a:t>
            </a:r>
          </a:p>
          <a:p>
            <a:r>
              <a:rPr lang="en-US" dirty="0"/>
              <a:t> </a:t>
            </a:r>
          </a:p>
          <a:p>
            <a:r>
              <a:rPr lang="en-US" dirty="0"/>
              <a:t>51.05700 International Baccalaureate Dance, Year One</a:t>
            </a:r>
          </a:p>
          <a:p>
            <a:r>
              <a:rPr lang="en-US" dirty="0"/>
              <a:t>51.05800 International Baccalaureate Dance, Year Two</a:t>
            </a:r>
          </a:p>
          <a:p>
            <a:pPr>
              <a:spcBef>
                <a:spcPts val="200"/>
              </a:spcBef>
            </a:pP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213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16133" y="0"/>
            <a:ext cx="4383820" cy="6849176"/>
          </a:xfrm>
          <a:prstGeom prst="rect">
            <a:avLst/>
          </a:prstGeom>
        </p:spPr>
      </p:pic>
      <p:pic>
        <p:nvPicPr>
          <p:cNvPr id="9" name="Picture 8"/>
          <p:cNvPicPr>
            <a:picLocks noChangeAspect="1"/>
          </p:cNvPicPr>
          <p:nvPr/>
        </p:nvPicPr>
        <p:blipFill>
          <a:blip r:embed="rId3"/>
          <a:stretch>
            <a:fillRect/>
          </a:stretch>
        </p:blipFill>
        <p:spPr>
          <a:xfrm>
            <a:off x="-7952" y="-47708"/>
            <a:ext cx="4373217" cy="6844328"/>
          </a:xfrm>
          <a:prstGeom prst="rect">
            <a:avLst/>
          </a:prstGeom>
        </p:spPr>
      </p:pic>
      <p:sp>
        <p:nvSpPr>
          <p:cNvPr id="4" name="Title 3"/>
          <p:cNvSpPr>
            <a:spLocks noGrp="1"/>
          </p:cNvSpPr>
          <p:nvPr>
            <p:ph type="title"/>
          </p:nvPr>
        </p:nvSpPr>
        <p:spPr/>
        <p:txBody>
          <a:bodyPr>
            <a:noAutofit/>
          </a:bodyPr>
          <a:lstStyle/>
          <a:p>
            <a:pPr algn="ctr"/>
            <a:r>
              <a:rPr lang="en-US" sz="2000" b="1" dirty="0" smtClean="0">
                <a:latin typeface="Times New Roman" panose="02020603050405020304" pitchFamily="18" charset="0"/>
                <a:cs typeface="Times New Roman" panose="02020603050405020304" pitchFamily="18" charset="0"/>
              </a:rPr>
              <a:t>SCCPSS Approved </a:t>
            </a:r>
            <a:r>
              <a:rPr lang="en-US" sz="2000" b="1" dirty="0" smtClean="0">
                <a:latin typeface="Times New Roman" panose="02020603050405020304" pitchFamily="18" charset="0"/>
                <a:cs typeface="Times New Roman" panose="02020603050405020304" pitchFamily="18" charset="0"/>
              </a:rPr>
              <a:t>Courses for </a:t>
            </a:r>
            <a:r>
              <a:rPr lang="en-US" sz="2000" b="1" dirty="0" smtClean="0">
                <a:latin typeface="Times New Roman" panose="02020603050405020304" pitchFamily="18" charset="0"/>
                <a:cs typeface="Times New Roman" panose="02020603050405020304" pitchFamily="18" charset="0"/>
              </a:rPr>
              <a:t>Theatre</a:t>
            </a:r>
            <a:br>
              <a:rPr lang="en-US" sz="2000" b="1" dirty="0" smtClean="0">
                <a:latin typeface="Times New Roman" panose="02020603050405020304" pitchFamily="18" charset="0"/>
                <a:cs typeface="Times New Roman" panose="02020603050405020304" pitchFamily="18" charset="0"/>
              </a:rPr>
            </a:br>
            <a:r>
              <a:rPr lang="en-US" sz="2000" dirty="0"/>
              <a:t>It is important to note that 3 Theatre classes (state course prefix number 52) are considered the minimum for Pathway completion and that one of those classes must be at </a:t>
            </a:r>
            <a:r>
              <a:rPr lang="en-US" sz="2000" u="sng" dirty="0"/>
              <a:t>level 2</a:t>
            </a:r>
            <a:r>
              <a:rPr lang="en-US" sz="2000" dirty="0"/>
              <a:t> or higher. Students are encouraged to take additional courses in order to be college and career ready.</a:t>
            </a:r>
            <a:br>
              <a:rPr lang="en-US" sz="2000" dirty="0"/>
            </a:br>
            <a:endParaRPr lang="en-US" sz="2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463040" y="1518699"/>
            <a:ext cx="7680960" cy="4909036"/>
          </a:xfrm>
          <a:prstGeom prst="rect">
            <a:avLst/>
          </a:prstGeom>
        </p:spPr>
        <p:txBody>
          <a:bodyPr wrap="square" numCol="2">
            <a:spAutoFit/>
          </a:bodyPr>
          <a:lstStyle/>
          <a:p>
            <a:pPr>
              <a:spcBef>
                <a:spcPts val="200"/>
              </a:spcBef>
            </a:pPr>
            <a:r>
              <a:rPr lang="en-US" b="1" u="sng" dirty="0" smtClean="0">
                <a:ea typeface="Times New Roman" panose="02020603050405020304" pitchFamily="18" charset="0"/>
                <a:cs typeface="Arial" panose="020B0604020202020204" pitchFamily="34" charset="0"/>
              </a:rPr>
              <a:t>Level One</a:t>
            </a:r>
          </a:p>
          <a:p>
            <a:pPr>
              <a:spcBef>
                <a:spcPts val="200"/>
              </a:spcBef>
            </a:pPr>
            <a:r>
              <a:rPr lang="en-US" dirty="0" smtClean="0">
                <a:ea typeface="Times New Roman" panose="02020603050405020304" pitchFamily="18" charset="0"/>
                <a:cs typeface="Arial" panose="020B0604020202020204" pitchFamily="34" charset="0"/>
              </a:rPr>
              <a:t>52.02100 </a:t>
            </a:r>
            <a:r>
              <a:rPr lang="en-US" dirty="0">
                <a:ea typeface="Times New Roman" panose="02020603050405020304" pitchFamily="18" charset="0"/>
                <a:cs typeface="Arial" panose="020B0604020202020204" pitchFamily="34" charset="0"/>
              </a:rPr>
              <a:t>Theatre Arts/ Fundamentals </a:t>
            </a:r>
            <a:r>
              <a:rPr lang="en-US" dirty="0" smtClean="0">
                <a:ea typeface="Times New Roman" panose="02020603050405020304" pitchFamily="18" charset="0"/>
                <a:cs typeface="Arial" panose="020B0604020202020204" pitchFamily="34" charset="0"/>
              </a:rPr>
              <a:t>I</a:t>
            </a:r>
          </a:p>
          <a:p>
            <a:pPr>
              <a:spcBef>
                <a:spcPts val="200"/>
              </a:spcBef>
            </a:pPr>
            <a:r>
              <a:rPr lang="en-US" b="1" u="sng" dirty="0">
                <a:ea typeface="Times New Roman" panose="02020603050405020304" pitchFamily="18" charset="0"/>
                <a:cs typeface="Arial" panose="020B0604020202020204" pitchFamily="34" charset="0"/>
              </a:rPr>
              <a:t>Level </a:t>
            </a:r>
            <a:r>
              <a:rPr lang="en-US" b="1" u="sng" dirty="0" smtClean="0">
                <a:ea typeface="Times New Roman" panose="02020603050405020304" pitchFamily="18" charset="0"/>
                <a:cs typeface="Arial" panose="020B0604020202020204" pitchFamily="34" charset="0"/>
              </a:rPr>
              <a:t>Two</a:t>
            </a:r>
            <a:endParaRPr lang="en-US" b="1" u="sng" dirty="0">
              <a:ea typeface="Times New Roman" panose="02020603050405020304" pitchFamily="18" charset="0"/>
              <a:cs typeface="Arial" panose="020B0604020202020204" pitchFamily="34" charset="0"/>
            </a:endParaRPr>
          </a:p>
          <a:p>
            <a:pPr>
              <a:spcBef>
                <a:spcPts val="200"/>
              </a:spcBef>
            </a:pPr>
            <a:r>
              <a:rPr lang="en-US" dirty="0" smtClean="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52.02200 Theatre Arts/ Fundamentals II</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52.03100 Musical Theatre 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52.04100 Technical Theatre 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52.04200 Technical Theatre II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52.04300 Technical Theatre III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52.04400 Technical Theatre IV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52.05230 Advanced Drama III</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52.06100 Acting 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52.06200 Acting II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52.06300 Acting III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r>
              <a:rPr lang="en-US" dirty="0" smtClean="0">
                <a:ea typeface="Times New Roman" panose="02020603050405020304" pitchFamily="18" charset="0"/>
                <a:cs typeface="Arial" panose="020B0604020202020204" pitchFamily="34" charset="0"/>
              </a:rPr>
              <a:t>52.07300 </a:t>
            </a:r>
            <a:r>
              <a:rPr lang="en-US" dirty="0">
                <a:ea typeface="Times New Roman" panose="02020603050405020304" pitchFamily="18" charset="0"/>
                <a:cs typeface="Arial" panose="020B0604020202020204" pitchFamily="34" charset="0"/>
              </a:rPr>
              <a:t>International Baccalaureate Film, Year One</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52.07400 International Baccalaureate Film, Year Two</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 </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52.08100 Theatre Literature I</a:t>
            </a:r>
            <a:endParaRPr lang="en-US" sz="1050" dirty="0">
              <a:ea typeface="Times New Roman" panose="02020603050405020304" pitchFamily="18" charset="0"/>
              <a:cs typeface="Times New Roman" panose="02020603050405020304" pitchFamily="18" charset="0"/>
            </a:endParaRPr>
          </a:p>
          <a:p>
            <a:pPr>
              <a:spcBef>
                <a:spcPts val="200"/>
              </a:spcBef>
            </a:pPr>
            <a:r>
              <a:rPr lang="en-US" dirty="0">
                <a:ea typeface="Times New Roman" panose="02020603050405020304" pitchFamily="18" charset="0"/>
                <a:cs typeface="Arial" panose="020B0604020202020204" pitchFamily="34" charset="0"/>
              </a:rPr>
              <a:t>52.09100 Theatre Marketing </a:t>
            </a:r>
            <a:endParaRPr lang="en-US" sz="105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9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816133" y="0"/>
            <a:ext cx="4383820" cy="6849176"/>
          </a:xfrm>
          <a:prstGeom prst="rect">
            <a:avLst/>
          </a:prstGeom>
        </p:spPr>
      </p:pic>
      <p:pic>
        <p:nvPicPr>
          <p:cNvPr id="9" name="Picture 8"/>
          <p:cNvPicPr>
            <a:picLocks noChangeAspect="1"/>
          </p:cNvPicPr>
          <p:nvPr/>
        </p:nvPicPr>
        <p:blipFill>
          <a:blip r:embed="rId3"/>
          <a:stretch>
            <a:fillRect/>
          </a:stretch>
        </p:blipFill>
        <p:spPr>
          <a:xfrm>
            <a:off x="-7952" y="-47708"/>
            <a:ext cx="4373217" cy="6844328"/>
          </a:xfrm>
          <a:prstGeom prst="rect">
            <a:avLst/>
          </a:prstGeom>
        </p:spPr>
      </p:pic>
      <p:sp>
        <p:nvSpPr>
          <p:cNvPr id="4" name="Title 3"/>
          <p:cNvSpPr>
            <a:spLocks noGrp="1"/>
          </p:cNvSpPr>
          <p:nvPr>
            <p:ph type="title"/>
          </p:nvPr>
        </p:nvSpPr>
        <p:spPr/>
        <p:txBody>
          <a:bodyPr>
            <a:noAutofit/>
          </a:bodyPr>
          <a:lstStyle/>
          <a:p>
            <a:pPr algn="ctr"/>
            <a:r>
              <a:rPr lang="en-US" sz="2400" b="1" dirty="0" smtClean="0">
                <a:latin typeface="Times New Roman" panose="02020603050405020304" pitchFamily="18" charset="0"/>
                <a:cs typeface="Times New Roman" panose="02020603050405020304" pitchFamily="18" charset="0"/>
              </a:rPr>
              <a:t>SCCPSS Approved </a:t>
            </a:r>
            <a:r>
              <a:rPr lang="en-US" sz="2400" b="1" dirty="0" smtClean="0">
                <a:latin typeface="Times New Roman" panose="02020603050405020304" pitchFamily="18" charset="0"/>
                <a:cs typeface="Times New Roman" panose="02020603050405020304" pitchFamily="18" charset="0"/>
              </a:rPr>
              <a:t>Courses for Visual Arts 2-D</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a:t>Visual Art : 2D FOCUS PATHWAY</a:t>
            </a:r>
            <a:r>
              <a:rPr lang="en-US" sz="1600" dirty="0"/>
              <a:t/>
            </a:r>
            <a:br>
              <a:rPr lang="en-US" sz="1600" dirty="0"/>
            </a:br>
            <a:r>
              <a:rPr lang="en-US" sz="1600" dirty="0"/>
              <a:t>It is important to note that 3 classes are considered the minimum for a Visual Arts Pathway (state course prefix number 50) and that one of those classes must be at </a:t>
            </a:r>
            <a:r>
              <a:rPr lang="en-US" sz="1600" u="sng" dirty="0"/>
              <a:t>level 2</a:t>
            </a:r>
            <a:r>
              <a:rPr lang="en-US" sz="1600" dirty="0"/>
              <a:t> or higher. Students are encouraged to take additional courses in order to be college and career ready.</a:t>
            </a:r>
            <a:br>
              <a:rPr lang="en-US" sz="1600" dirty="0"/>
            </a:br>
            <a:endParaRPr lang="en-US" sz="1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4294967295"/>
          </p:nvPr>
        </p:nvSpPr>
        <p:spPr>
          <a:xfrm>
            <a:off x="7008813" y="2614613"/>
            <a:ext cx="5183187" cy="3684587"/>
          </a:xfrm>
        </p:spPr>
        <p:txBody>
          <a:bodyPr>
            <a:normAutofit/>
          </a:bodyPr>
          <a:lstStyle/>
          <a:p>
            <a:pPr marL="0" indent="0">
              <a:buNone/>
            </a:pPr>
            <a:endParaRPr lang="en-US" dirty="0"/>
          </a:p>
          <a:p>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463040" y="1518699"/>
            <a:ext cx="7680960" cy="6514604"/>
          </a:xfrm>
          <a:prstGeom prst="rect">
            <a:avLst/>
          </a:prstGeom>
        </p:spPr>
        <p:txBody>
          <a:bodyPr wrap="square" numCol="2">
            <a:spAutoFit/>
          </a:bodyPr>
          <a:lstStyle/>
          <a:p>
            <a:r>
              <a:rPr lang="en-US" b="1" u="sng" dirty="0"/>
              <a:t>Level One</a:t>
            </a:r>
            <a:endParaRPr lang="en-US" dirty="0"/>
          </a:p>
          <a:p>
            <a:r>
              <a:rPr lang="en-US" dirty="0"/>
              <a:t>50.02110 Visual Arts Comprehensive I </a:t>
            </a:r>
          </a:p>
          <a:p>
            <a:r>
              <a:rPr lang="en-US" sz="1400" b="1" i="1" dirty="0"/>
              <a:t>(Required prerequisite for all Visual Art Pathways for the State of GA)</a:t>
            </a:r>
            <a:endParaRPr lang="en-US" sz="1400" dirty="0"/>
          </a:p>
          <a:p>
            <a:r>
              <a:rPr lang="en-US" b="1" u="sng" dirty="0"/>
              <a:t>Levels Two and Three</a:t>
            </a:r>
            <a:endParaRPr lang="en-US" dirty="0"/>
          </a:p>
          <a:p>
            <a:r>
              <a:rPr lang="en-US" sz="1400" i="1" dirty="0"/>
              <a:t>Choose at minimum two courses from the strands </a:t>
            </a:r>
            <a:r>
              <a:rPr lang="en-US" sz="1400" i="1" dirty="0" smtClean="0"/>
              <a:t>below</a:t>
            </a:r>
            <a:endParaRPr lang="en-US" sz="1400" dirty="0" smtClean="0">
              <a:latin typeface="Arial" panose="020B0604020202020204" pitchFamily="34" charset="0"/>
              <a:ea typeface="Times New Roman" panose="02020603050405020304" pitchFamily="18" charset="0"/>
              <a:cs typeface="Arial" panose="020B0604020202020204" pitchFamily="34" charset="0"/>
            </a:endParaRPr>
          </a:p>
          <a:p>
            <a:r>
              <a:rPr lang="en-US" dirty="0" smtClean="0"/>
              <a:t>50.03110 Drawing I</a:t>
            </a:r>
          </a:p>
          <a:p>
            <a:r>
              <a:rPr lang="en-US" dirty="0" smtClean="0"/>
              <a:t>50.03120 Drawing II</a:t>
            </a:r>
          </a:p>
          <a:p>
            <a:r>
              <a:rPr lang="en-US" dirty="0" smtClean="0"/>
              <a:t> </a:t>
            </a:r>
          </a:p>
          <a:p>
            <a:r>
              <a:rPr lang="en-US" dirty="0" smtClean="0"/>
              <a:t>50.03130 Drawing and Painting I  </a:t>
            </a:r>
          </a:p>
          <a:p>
            <a:r>
              <a:rPr lang="en-US" dirty="0" smtClean="0"/>
              <a:t>50.03140 Drawing and Painting II     </a:t>
            </a:r>
          </a:p>
          <a:p>
            <a:r>
              <a:rPr lang="en-US" dirty="0" smtClean="0"/>
              <a:t>50.03210 Painting I   </a:t>
            </a:r>
          </a:p>
          <a:p>
            <a:r>
              <a:rPr lang="en-US" dirty="0" smtClean="0"/>
              <a:t>50.03220 Painting II </a:t>
            </a:r>
          </a:p>
          <a:p>
            <a:r>
              <a:rPr lang="en-US" dirty="0" smtClean="0"/>
              <a:t> </a:t>
            </a:r>
          </a:p>
          <a:p>
            <a:r>
              <a:rPr lang="en-US" dirty="0" smtClean="0"/>
              <a:t>50.04310 Applied Design I</a:t>
            </a:r>
          </a:p>
          <a:p>
            <a:r>
              <a:rPr lang="en-US" dirty="0" smtClean="0"/>
              <a:t>50.04320 Applied Design II</a:t>
            </a:r>
          </a:p>
          <a:p>
            <a:r>
              <a:rPr lang="en-US" dirty="0" smtClean="0"/>
              <a:t> </a:t>
            </a:r>
          </a:p>
          <a:p>
            <a:r>
              <a:rPr lang="en-US" dirty="0" smtClean="0"/>
              <a:t>50.05110 Printmaking I  </a:t>
            </a:r>
          </a:p>
          <a:p>
            <a:r>
              <a:rPr lang="en-US" dirty="0" smtClean="0"/>
              <a:t>50.05120 Printmaking II  </a:t>
            </a:r>
          </a:p>
          <a:p>
            <a:endParaRPr lang="en-US" dirty="0"/>
          </a:p>
          <a:p>
            <a:endParaRPr lang="en-US" dirty="0" smtClean="0"/>
          </a:p>
          <a:p>
            <a:endParaRPr lang="en-US" dirty="0" smtClean="0"/>
          </a:p>
          <a:p>
            <a:r>
              <a:rPr lang="en-US" dirty="0" smtClean="0"/>
              <a:t> </a:t>
            </a:r>
          </a:p>
          <a:p>
            <a:r>
              <a:rPr lang="en-US" dirty="0" smtClean="0"/>
              <a:t>50.07110 Photography I</a:t>
            </a:r>
          </a:p>
          <a:p>
            <a:r>
              <a:rPr lang="en-US" dirty="0" smtClean="0"/>
              <a:t>50.07120 Photography II    </a:t>
            </a:r>
          </a:p>
          <a:p>
            <a:r>
              <a:rPr lang="en-US" dirty="0" smtClean="0"/>
              <a:t>50.07130 Photography III   </a:t>
            </a:r>
          </a:p>
          <a:p>
            <a:r>
              <a:rPr lang="en-US" dirty="0" smtClean="0"/>
              <a:t> </a:t>
            </a:r>
          </a:p>
          <a:p>
            <a:r>
              <a:rPr lang="en-US" dirty="0" smtClean="0"/>
              <a:t>50.07210 Graphics I  </a:t>
            </a:r>
          </a:p>
          <a:p>
            <a:r>
              <a:rPr lang="en-US" dirty="0" smtClean="0"/>
              <a:t>50.07220 Graphics II </a:t>
            </a:r>
          </a:p>
          <a:p>
            <a:r>
              <a:rPr lang="en-US" dirty="0" smtClean="0"/>
              <a:t>50.07230 Graphics III </a:t>
            </a:r>
          </a:p>
          <a:p>
            <a:r>
              <a:rPr lang="en-US" dirty="0" smtClean="0"/>
              <a:t> </a:t>
            </a:r>
          </a:p>
          <a:p>
            <a:r>
              <a:rPr lang="en-US" dirty="0" smtClean="0"/>
              <a:t>50.09110 Art History and Criticism I</a:t>
            </a:r>
          </a:p>
          <a:p>
            <a:r>
              <a:rPr lang="en-US" dirty="0" smtClean="0"/>
              <a:t>50.09120 Art History and Criticism II</a:t>
            </a:r>
          </a:p>
          <a:p>
            <a:r>
              <a:rPr lang="en-US" dirty="0" smtClean="0"/>
              <a:t> </a:t>
            </a:r>
          </a:p>
          <a:p>
            <a:r>
              <a:rPr lang="en-US" dirty="0" smtClean="0"/>
              <a:t>50.28110 AP Studio Art: Drawing Portfolio </a:t>
            </a:r>
          </a:p>
          <a:p>
            <a:r>
              <a:rPr lang="en-US" dirty="0" smtClean="0"/>
              <a:t>50.28130 AP Studio Art: 2D Design Portfolio </a:t>
            </a:r>
          </a:p>
          <a:p>
            <a:r>
              <a:rPr lang="en-US" dirty="0" smtClean="0"/>
              <a:t>50.09210 AP Art History</a:t>
            </a:r>
          </a:p>
          <a:p>
            <a:r>
              <a:rPr lang="en-US" dirty="0" smtClean="0"/>
              <a:t> </a:t>
            </a:r>
          </a:p>
          <a:p>
            <a:r>
              <a:rPr lang="en-US" dirty="0" smtClean="0"/>
              <a:t>50.04400 IB Visual Arts Standard Level </a:t>
            </a:r>
          </a:p>
          <a:p>
            <a:r>
              <a:rPr lang="en-US" dirty="0" smtClean="0"/>
              <a:t>50.04500 IB Visual Arts High Level </a:t>
            </a:r>
          </a:p>
          <a:p>
            <a:pPr>
              <a:spcBef>
                <a:spcPts val="200"/>
              </a:spcBef>
            </a:pP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2181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1698</TotalTime>
  <Words>1993</Words>
  <Application>Microsoft Office PowerPoint</Application>
  <PresentationFormat>Widescreen</PresentationFormat>
  <Paragraphs>703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Times New Roman</vt:lpstr>
      <vt:lpstr>Office Theme</vt:lpstr>
      <vt:lpstr> Savannah Chatham County Public Schools  Fine Arts Diploma Seal FADS</vt:lpstr>
      <vt:lpstr>        </vt:lpstr>
      <vt:lpstr>       Components Needed for the Fine Arts Diploma Seal          </vt:lpstr>
      <vt:lpstr>  SCCPSS Fine Arts Pathways include:   DANCE   INSTRUMENTAL MUSIC (Band/Orchestra/Keyboard)  VOCAL MUSIC (Chorus)  THEATRE  VISUAL ARTS </vt:lpstr>
      <vt:lpstr>FADS Course Work Required 3 Courses in your Fine Arts Pathway  + 1 CTAE or fourth Fine Art</vt:lpstr>
      <vt:lpstr>Important Note!</vt:lpstr>
      <vt:lpstr>SCCPSS Approved Courses for Dance DANCE PERFORMANCE PATHWAY It is important to note that 3 classes are considered the minimum for a Dance Pathway (state course prefix numbers 51) and that one of those classes must be at level 2 or higher. Students are encouraged to take additional courses in order to be college and career ready. Levels 1- 3 Choose a minimum of three courses from the strands below with at least one being at a level 2 or higher </vt:lpstr>
      <vt:lpstr>SCCPSS Approved Courses for Theatre It is important to note that 3 Theatre classes (state course prefix number 52) are considered the minimum for Pathway completion and that one of those classes must be at level 2 or higher. Students are encouraged to take additional courses in order to be college and career ready. </vt:lpstr>
      <vt:lpstr>SCCPSS Approved Courses for Visual Arts 2-D Visual Art : 2D FOCUS PATHWAY It is important to note that 3 classes are considered the minimum for a Visual Arts Pathway (state course prefix number 50) and that one of those classes must be at level 2 or higher. Students are encouraged to take additional courses in order to be college and career ready. </vt:lpstr>
      <vt:lpstr>SCCPSS Approved Courses for Visual Arts 3-D Visual Art: 3D FOCUS PATHWAY It is important to note that 3 classes are considered the minimum for a Visual Arts Pathway and that one of those classes must be at level 2 or higher. Students are encouraged to take additional courses in order to be college and career ready. </vt:lpstr>
      <vt:lpstr>SCCPSS Approved Courses for Visual Arts Comprehensive Visual Art: COMPREHENSIVE FOCUS PATHWAY It is important to note that 3 classes are considered the minimum for a Pathway and that one of those classes must be at level 2 or higher. Students are encouraged to take additional courses in order to be college and career ready. </vt:lpstr>
      <vt:lpstr>     SCCPSS Approved Courses for Instrumental Music MUSIC CAREER PATHWAY – Instrumental Focus  It is important to note that 3 classes are considered the minimum for a Music Pathway (state course prefix numbers 53 and 54) and that one of those classes must be at level 2 or higher. Students are encouraged to take additional courses in order to be college and career ready. Music Appreciation courses are not accepted by the DOE as a class towards any Music Pathway completion.</vt:lpstr>
      <vt:lpstr>SCCPSS Approved Courses for Instrumental Music MUSIC CAREER PATHWAY – Instrumental Focus  It is important to note that 3 classes are considered the minimum for a Music Pathway (state course prefix numbers 53 and 54) and that one of those classes must be at level 2 or higher. Students are encouraged to take additional courses in order to be college and career ready. Music Appreciation courses are not accepted by the DOE as a class towards any Music Pathway completion.</vt:lpstr>
      <vt:lpstr>SCCPSS Approved Courses for Instrumental Music MUSIC CAREER PATHWAY – Instrumental Focus  It is important to note that 3 classes are considered the minimum for a Music Pathway (state course prefix numbers 53 and 54) and that one of those classes must be at level 2 or higher. Students are encouraged to take additional courses in order to be college and career ready. Music Appreciation courses are not accepted by the DOE as a class towards any Music Pathway completion.</vt:lpstr>
      <vt:lpstr>SCCPSS Approved Courses for Vocal Focus MUSIC CAREER PATHWAY – Vocal Focus  It is important to note that 3 classes are considered the minimum for a Music Pathway (state course prefix numbers 53 and 54) and that one of those classes must be at level 2 or higher. Students are encouraged to take additional courses in order to be college and career ready. Music Appreciation courses are not accepted by the DOE as a class towards any Music Pathway completion.</vt:lpstr>
      <vt:lpstr>SCCPSS Approved Courses for Vocal Focus MUSIC CAREER PATHWAY – Vocal Focus  It is important to note that 3 classes are considered the minimum for a Music Pathway (state course prefix numbers 53 and 54) and that one of those classes must be at level 2 or higher. Students are encouraged to take additional courses in order to be college and career ready. Music Appreciation courses are not accepted by the DOE as a class towards any Music Pathway completion.</vt:lpstr>
      <vt:lpstr>SCCPSS Approved Courses for Creative Industries Pre-approved Creative Industries Focus Courses as published on the GADOE Fine Arts website at: GaDOE.org/fine-arts that your school offers; no rationale needed. Or a fourth fine arts course</vt:lpstr>
      <vt:lpstr>Community Service</vt:lpstr>
      <vt:lpstr>SCCPSS Approved Community Service Activities Community Service hours are not limited to those listed below.</vt:lpstr>
      <vt:lpstr>SCCPSS Approved Extracurricular and School Sponsored Activities  Two fine arts related extracurricular activities are required to receive the seal. Extracurricular activities are not limited to those listed below. </vt:lpstr>
      <vt:lpstr>SCCPSS Approved Extracurricular and School Sponsored Activities  Two fine arts related extracurricular activities are required to receive the seal. Extracurricular activities are not limited to those listed below. </vt:lpstr>
      <vt:lpstr>SCCPSS Approved Extracurricular and School Sponsored Activities  Two fine arts related extracurricular activities are required to receive the seal. Extracurricular activities are not limited to those listed below. </vt:lpstr>
      <vt:lpstr>SCCPSS Approved Extracurricular and School Sponsored Activities  Two fine arts related extracurricular activities are required to receive the seal. Extracurricular activities are not limited to those listed below. </vt:lpstr>
      <vt:lpstr>SCCPSS Approved Capstone Presentation Students work with their advisors to plan and present their Capstone Project  </vt:lpstr>
      <vt:lpstr>Steps </vt:lpstr>
    </vt:vector>
  </TitlesOfParts>
  <Company>Savannah-Chatham County Public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Sccpss fine arts diploma seal</dc:title>
  <dc:creator>Julie Sukman</dc:creator>
  <cp:lastModifiedBy>Catriona Schaefer</cp:lastModifiedBy>
  <cp:revision>81</cp:revision>
  <dcterms:created xsi:type="dcterms:W3CDTF">2017-01-17T20:03:05Z</dcterms:created>
  <dcterms:modified xsi:type="dcterms:W3CDTF">2017-02-20T22:14:41Z</dcterms:modified>
</cp:coreProperties>
</file>